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6"/>
  </p:notesMasterIdLst>
  <p:handoutMasterIdLst>
    <p:handoutMasterId r:id="rId27"/>
  </p:handoutMasterIdLst>
  <p:sldIdLst>
    <p:sldId id="289" r:id="rId5"/>
    <p:sldId id="286" r:id="rId6"/>
    <p:sldId id="292" r:id="rId7"/>
    <p:sldId id="311" r:id="rId8"/>
    <p:sldId id="295" r:id="rId9"/>
    <p:sldId id="296" r:id="rId10"/>
    <p:sldId id="297" r:id="rId11"/>
    <p:sldId id="298" r:id="rId12"/>
    <p:sldId id="299" r:id="rId13"/>
    <p:sldId id="300" r:id="rId14"/>
    <p:sldId id="270" r:id="rId15"/>
    <p:sldId id="302" r:id="rId16"/>
    <p:sldId id="303" r:id="rId17"/>
    <p:sldId id="304" r:id="rId18"/>
    <p:sldId id="305" r:id="rId19"/>
    <p:sldId id="306" r:id="rId20"/>
    <p:sldId id="307" r:id="rId21"/>
    <p:sldId id="309" r:id="rId22"/>
    <p:sldId id="308" r:id="rId23"/>
    <p:sldId id="310" r:id="rId24"/>
    <p:sldId id="31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94660"/>
  </p:normalViewPr>
  <p:slideViewPr>
    <p:cSldViewPr snapToGrid="0">
      <p:cViewPr varScale="1">
        <p:scale>
          <a:sx n="74" d="100"/>
          <a:sy n="74" d="100"/>
        </p:scale>
        <p:origin x="924" y="54"/>
      </p:cViewPr>
      <p:guideLst>
        <p:guide pos="3840"/>
        <p:guide orient="horz" pos="2160"/>
      </p:guideLst>
    </p:cSldViewPr>
  </p:slideViewPr>
  <p:notesTextViewPr>
    <p:cViewPr>
      <p:scale>
        <a:sx n="150" d="100"/>
        <a:sy n="150" d="100"/>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10/28/2021</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10/28/2021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ThirstAid</a:t>
            </a:r>
            <a:r>
              <a:rPr lang="en-US" dirty="0"/>
              <a:t> organization has a well laid down running and co-ordination of operations when providing water to communities in crises.</a:t>
            </a:r>
          </a:p>
          <a:p>
            <a:r>
              <a:rPr lang="en-US" dirty="0"/>
              <a:t>Failure to plan is planning to </a:t>
            </a:r>
            <a:r>
              <a:rPr lang="en-US" dirty="0" err="1"/>
              <a:t>fail.ThirstAid</a:t>
            </a:r>
            <a:r>
              <a:rPr lang="en-US" dirty="0"/>
              <a:t> ensures that there is proper planning and work coordination.</a:t>
            </a:r>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201642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to been a continuous camping to ensure a continued volunteers registration.</a:t>
            </a:r>
          </a:p>
          <a:p>
            <a:r>
              <a:rPr lang="en-US" dirty="0"/>
              <a:t>A volunteers website has to be one of the consideration. The website should have a form that ask the person to feed personal details into the </a:t>
            </a:r>
            <a:r>
              <a:rPr lang="en-US" dirty="0" err="1"/>
              <a:t>ThirstAid</a:t>
            </a:r>
            <a:r>
              <a:rPr lang="en-US" dirty="0"/>
              <a:t> website to ensure continuous recruitment.</a:t>
            </a:r>
          </a:p>
          <a:p>
            <a:r>
              <a:rPr lang="en-US" dirty="0"/>
              <a:t>Camping posters seeking to have new volunteers have to be displayed all over social media accounts to reach as many people as possible locally and worldwide. </a:t>
            </a:r>
          </a:p>
          <a:p>
            <a:r>
              <a:rPr lang="en-US" dirty="0"/>
              <a:t>This will ensure that there is easy of access of volunteers depending on where the disaster has occurred.</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00328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must arrange training camps to its members and staff to ensure that they match their level of understanding and operating tools and machines effectively.</a:t>
            </a:r>
          </a:p>
          <a:p>
            <a:r>
              <a:rPr lang="en-US" dirty="0"/>
              <a:t>Ensure that all the precipitants of Thirst Aid adhere to the laid down regulation</a:t>
            </a:r>
          </a:p>
          <a:p>
            <a:r>
              <a:rPr lang="en-US" dirty="0"/>
              <a:t>Ensure no one goes a mess with the expected input/output.</a:t>
            </a:r>
          </a:p>
          <a:p>
            <a:r>
              <a:rPr lang="en-US" dirty="0"/>
              <a:t>Career is developed by making sure there is training after sometime. There is a remainder of the purpose of the mission and vision of the organization.</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978471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should develop joint projects with the government as well as creating joint committees with the governments.</a:t>
            </a:r>
          </a:p>
          <a:p>
            <a:r>
              <a:rPr lang="en-US" dirty="0"/>
              <a:t>With Political goodwill </a:t>
            </a:r>
            <a:r>
              <a:rPr lang="en-US" dirty="0" err="1"/>
              <a:t>thirstaid</a:t>
            </a:r>
            <a:r>
              <a:rPr lang="en-US" dirty="0"/>
              <a:t> will enjoy less regulations and bureaucracy have more operational flexibility and excelsis and incentives for innovations.</a:t>
            </a:r>
          </a:p>
          <a:p>
            <a:r>
              <a:rPr lang="en-US" dirty="0"/>
              <a:t>The government will develop projects through injecting of funds in the economy thus making infrastructure such as roads to operate more effectively making the movement of the thirst aid organization first and efficient.</a:t>
            </a:r>
          </a:p>
          <a:p>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265132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need to have a personnel who will be in charge of thirst aid Database.</a:t>
            </a:r>
          </a:p>
          <a:p>
            <a:r>
              <a:rPr lang="en-US" dirty="0"/>
              <a:t>Through expansion to other parts , </a:t>
            </a:r>
            <a:r>
              <a:rPr lang="en-US" dirty="0" err="1"/>
              <a:t>thirstaid</a:t>
            </a:r>
            <a:r>
              <a:rPr lang="en-US" dirty="0"/>
              <a:t> will need a robust and well laid database that will store the information's relating to the donors, volunteers, accounts in a secure and protected way .</a:t>
            </a:r>
          </a:p>
          <a:p>
            <a:r>
              <a:rPr lang="en-US" dirty="0"/>
              <a:t>This should ensure tight security against any threat to lose or hacking.</a:t>
            </a:r>
          </a:p>
          <a:p>
            <a:r>
              <a:rPr lang="en-US" dirty="0"/>
              <a:t>A server with sufficient storage will be installed for easy of data retrieval and storage as outgas are frequent.</a:t>
            </a:r>
          </a:p>
          <a:p>
            <a:r>
              <a:rPr lang="en-US" dirty="0"/>
              <a:t>The database security should be tightened to ensure data is not leaked to unauthorized personnel or lost.</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46663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will bank on creating posters, brochures and pamphlets , websites and social media accounts. </a:t>
            </a:r>
          </a:p>
          <a:p>
            <a:r>
              <a:rPr lang="en-US" dirty="0"/>
              <a:t>This is to ensure that the gospel of </a:t>
            </a:r>
            <a:r>
              <a:rPr lang="en-US" dirty="0" err="1"/>
              <a:t>thirstaid</a:t>
            </a:r>
            <a:r>
              <a:rPr lang="en-US" dirty="0"/>
              <a:t> has reached to the willing volunteers, partners and donors , and also personnel's who would be in crisis.</a:t>
            </a:r>
          </a:p>
          <a:p>
            <a:r>
              <a:rPr lang="en-US" dirty="0"/>
              <a:t>Creating google ads will also be a reliable source to make sure that the </a:t>
            </a:r>
            <a:r>
              <a:rPr lang="en-US" dirty="0" err="1"/>
              <a:t>ThristAID</a:t>
            </a:r>
            <a:r>
              <a:rPr lang="en-US" dirty="0"/>
              <a:t> organization and activities have surfaced the world. </a:t>
            </a:r>
          </a:p>
          <a:p>
            <a:r>
              <a:rPr lang="en-US" dirty="0"/>
              <a:t>Creating awareness will provide </a:t>
            </a:r>
            <a:r>
              <a:rPr lang="en-US" dirty="0" err="1"/>
              <a:t>thirstaid</a:t>
            </a:r>
            <a:r>
              <a:rPr lang="en-US" dirty="0"/>
              <a:t> will a good will resource and a constant membership recruiting chance.</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1304429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need to develop information technological systems.</a:t>
            </a:r>
          </a:p>
          <a:p>
            <a:r>
              <a:rPr lang="en-US" dirty="0"/>
              <a:t>This is to cope with new way of working staff on both medium term and long term projects. The staff and </a:t>
            </a:r>
            <a:r>
              <a:rPr lang="en-US" dirty="0" err="1"/>
              <a:t>ThirstAid</a:t>
            </a:r>
            <a:r>
              <a:rPr lang="en-US" dirty="0"/>
              <a:t> members will also need to consult experts for training as per the advancements.</a:t>
            </a:r>
          </a:p>
          <a:p>
            <a:r>
              <a:rPr lang="en-US" dirty="0"/>
              <a:t>Up to date machines will ensure that the available resource are utilized without outages.</a:t>
            </a:r>
          </a:p>
          <a:p>
            <a:r>
              <a:rPr lang="en-US" dirty="0"/>
              <a:t>Tight security to ensure physically no theft of machines and internally to ensure no data loss.</a:t>
            </a:r>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266994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should have a sustainability plan with specific long term and medium goals that assigns task to certain staff and ear marks budgets, to do so will move it in the right direction. </a:t>
            </a:r>
          </a:p>
          <a:p>
            <a:r>
              <a:rPr lang="en-US" dirty="0" err="1"/>
              <a:t>ThirstAid</a:t>
            </a:r>
            <a:r>
              <a:rPr lang="en-US" dirty="0"/>
              <a:t> should consider having their own processing plant for bottled water, this will ensure that in the future their will be availability of bottled water.</a:t>
            </a:r>
          </a:p>
          <a:p>
            <a:r>
              <a:rPr lang="en-US" dirty="0"/>
              <a:t>The bottled water can be sold to parts that aren’t stricken by any calamities to get money to run their activities.</a:t>
            </a:r>
          </a:p>
          <a:p>
            <a:r>
              <a:rPr lang="en-US" dirty="0" err="1"/>
              <a:t>ThirstAid</a:t>
            </a:r>
            <a:r>
              <a:rPr lang="en-US" dirty="0"/>
              <a:t> should accept partnership with other countries globally will help them develop their capacities thus making it sustainable in the long run.  </a:t>
            </a:r>
          </a:p>
          <a:p>
            <a:r>
              <a:rPr lang="en-US" dirty="0" err="1"/>
              <a:t>ThirstAid</a:t>
            </a:r>
            <a:r>
              <a:rPr lang="en-US" dirty="0"/>
              <a:t> should link with other donors, this network can be utilized to Borden the support of the partner organizations.</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90971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insurance policy is a contract that will be used to indemnify the organization for covered loses.</a:t>
            </a:r>
          </a:p>
          <a:p>
            <a:r>
              <a:rPr lang="en-US" dirty="0" err="1"/>
              <a:t>ThirstAid</a:t>
            </a:r>
            <a:r>
              <a:rPr lang="en-US" dirty="0"/>
              <a:t> should be in a legal capacity to meet statutory and contractual requirements as well as provide evidence of financial resources.</a:t>
            </a:r>
          </a:p>
          <a:p>
            <a:r>
              <a:rPr lang="en-US" dirty="0" err="1"/>
              <a:t>ThirstAid</a:t>
            </a:r>
            <a:r>
              <a:rPr lang="en-US" dirty="0"/>
              <a:t> should embrace insurance since it will reduce uncertainty of the society by ensuring its continuous operations to the communities in crisis.</a:t>
            </a:r>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598832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more funds through grants from local state and federal governments.</a:t>
            </a:r>
          </a:p>
          <a:p>
            <a:r>
              <a:rPr lang="en-US" dirty="0"/>
              <a:t>This gives </a:t>
            </a:r>
            <a:r>
              <a:rPr lang="en-US" dirty="0" err="1"/>
              <a:t>ThirstAid</a:t>
            </a:r>
            <a:r>
              <a:rPr lang="en-US" dirty="0"/>
              <a:t> </a:t>
            </a:r>
            <a:r>
              <a:rPr lang="en-US" dirty="0" err="1"/>
              <a:t>Organisation</a:t>
            </a:r>
            <a:r>
              <a:rPr lang="en-US" dirty="0"/>
              <a:t> more credibility thus helping in securing more non profit funding from other sources.</a:t>
            </a:r>
          </a:p>
          <a:p>
            <a:r>
              <a:rPr lang="en-US" dirty="0" err="1"/>
              <a:t>ThirstAid</a:t>
            </a:r>
            <a:r>
              <a:rPr lang="en-US" dirty="0"/>
              <a:t> should introduce membership fee from individuals and the partnership organization which will offer </a:t>
            </a:r>
            <a:r>
              <a:rPr lang="en-US" dirty="0" err="1"/>
              <a:t>reliam</a:t>
            </a:r>
            <a:r>
              <a:rPr lang="en-US" dirty="0"/>
              <a:t>=</a:t>
            </a:r>
            <a:r>
              <a:rPr lang="en-US" dirty="0" err="1"/>
              <a:t>ble</a:t>
            </a:r>
            <a:r>
              <a:rPr lang="en-US" dirty="0"/>
              <a:t> and recurring donations to their organization.</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164730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structure of </a:t>
            </a:r>
            <a:r>
              <a:rPr lang="en-US" b="0" dirty="0" err="1"/>
              <a:t>ThirstAid</a:t>
            </a:r>
            <a:r>
              <a:rPr lang="en-US" b="0" dirty="0"/>
              <a:t> from the chair is well laid down with;</a:t>
            </a:r>
          </a:p>
          <a:p>
            <a:r>
              <a:rPr lang="en-US" b="0" dirty="0"/>
              <a:t>The chair Jess who chairs the board of trustees , her competence is unquestionable having also served as the senior civil servant in foreign government.</a:t>
            </a:r>
          </a:p>
          <a:p>
            <a:r>
              <a:rPr lang="en-US" b="0" dirty="0"/>
              <a:t>The Trustees. The trustees ensures that Thirst Aid complies with the many regulations relating to charitable organizations and strategic advisors. </a:t>
            </a:r>
            <a:r>
              <a:rPr lang="en-US" b="0" dirty="0" err="1"/>
              <a:t>ThirstAid</a:t>
            </a:r>
            <a:r>
              <a:rPr lang="en-US" b="0" dirty="0"/>
              <a:t> has never at one point been stopped from carrying out their work due to violation of charity regulation act.</a:t>
            </a:r>
          </a:p>
          <a:p>
            <a:r>
              <a:rPr lang="en-US" b="0" dirty="0"/>
              <a:t>Jamal The CEO. He oversees the organizations strategic direction taken by the organization, he attends the board of trustee meeting, He appears in the media as the face of </a:t>
            </a:r>
            <a:r>
              <a:rPr lang="en-US" b="0" dirty="0" err="1"/>
              <a:t>ThristAid</a:t>
            </a:r>
            <a:r>
              <a:rPr lang="en-US" b="0" dirty="0"/>
              <a:t>, He has been captured by the national newspaper on the Front page together with </a:t>
            </a:r>
            <a:r>
              <a:rPr lang="en-US" b="0" dirty="0" err="1"/>
              <a:t>Duranian</a:t>
            </a:r>
            <a:r>
              <a:rPr lang="en-US" b="0" dirty="0"/>
              <a:t> </a:t>
            </a:r>
            <a:r>
              <a:rPr lang="en-US" dirty="0"/>
              <a:t>Ambassador</a:t>
            </a:r>
            <a:r>
              <a:rPr lang="en-US" b="0" dirty="0"/>
              <a:t> after a successful Drought fight .</a:t>
            </a:r>
          </a:p>
          <a:p>
            <a:r>
              <a:rPr lang="en-US" b="0" dirty="0"/>
              <a:t>Mia The head of Fundraising. He is responsible for running the fund raising team that aims at persuading individuals and organization to donate fund. </a:t>
            </a:r>
            <a:r>
              <a:rPr lang="en-US" b="0" dirty="0" err="1"/>
              <a:t>ThirstAid</a:t>
            </a:r>
            <a:r>
              <a:rPr lang="en-US" b="0" dirty="0"/>
              <a:t> has never experienced shortage of funds.</a:t>
            </a:r>
          </a:p>
          <a:p>
            <a:r>
              <a:rPr lang="en-US" b="0" dirty="0"/>
              <a:t> Oliver the head of operations he oversees volunteer team and plans and manages each aid project .He is multilingual which helps him communicate with volunteers of different nationalities who have helped in the past if opportunity arises.</a:t>
            </a:r>
          </a:p>
          <a:p>
            <a:r>
              <a:rPr lang="en-US" b="0" dirty="0"/>
              <a:t>Sophie is the political advisor and chief negotiator , she reassure governments them , answers their many questions and persuade them to allow </a:t>
            </a:r>
            <a:r>
              <a:rPr lang="en-US" b="0" dirty="0" err="1"/>
              <a:t>ThirstAid</a:t>
            </a:r>
            <a:r>
              <a:rPr lang="en-US" b="0" dirty="0"/>
              <a:t> accesses to where aid is needed she also arranges all their travels including tickets and visas.</a:t>
            </a:r>
          </a:p>
          <a:p>
            <a:r>
              <a:rPr lang="en-US" b="0" dirty="0"/>
              <a:t>Jonah the financial expert who also oversees the Information technology systems , ensures that the funding and spending priorities  is set and adhered to. done on priorities bases . There has been no financial </a:t>
            </a:r>
            <a:r>
              <a:rPr lang="en-US" b="0" dirty="0" err="1"/>
              <a:t>misaapropriation</a:t>
            </a:r>
            <a:r>
              <a:rPr lang="en-US" b="0" dirty="0"/>
              <a:t> at </a:t>
            </a:r>
            <a:r>
              <a:rPr lang="en-US" b="0" dirty="0" err="1"/>
              <a:t>ThistAID</a:t>
            </a:r>
            <a:r>
              <a:rPr lang="en-US" b="0" dirty="0"/>
              <a:t>.</a:t>
            </a:r>
          </a:p>
          <a:p>
            <a:r>
              <a:rPr lang="en-US" b="0" dirty="0"/>
              <a:t>Amir the office manager .He manages the head office.</a:t>
            </a:r>
            <a:r>
              <a:rPr lang="en-US" dirty="0"/>
              <a:t> He deals with every aspect of office management, from administration to cleaning and security. Each time we recruit someone new, Amir somehow finds space for them. Amir also makes sure that our insurance covers all of the appropriate risks.</a:t>
            </a:r>
            <a:endParaRPr lang="en-US" b="0" dirty="0"/>
          </a:p>
          <a:p>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219403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people . The </a:t>
            </a:r>
            <a:r>
              <a:rPr lang="en-US" dirty="0" err="1"/>
              <a:t>ThirstAid</a:t>
            </a:r>
            <a:r>
              <a:rPr lang="en-US" dirty="0"/>
              <a:t> has a IT Jonah , personnel with basic level of it understanding. His competence is never doubted.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Tools and Information The office is installed with a local area network that has routers , the </a:t>
            </a:r>
            <a:r>
              <a:rPr lang="en-US" dirty="0" err="1"/>
              <a:t>wifi</a:t>
            </a:r>
            <a:r>
              <a:rPr lang="en-US" dirty="0"/>
              <a:t> password for the office network is displayed on the notices throughout the office. It has a central server that is used for data storage for data relating to volunteer, accounting and project. </a:t>
            </a:r>
          </a:p>
          <a:p>
            <a:r>
              <a:rPr lang="en-US" dirty="0"/>
              <a:t>Machines. </a:t>
            </a:r>
            <a:r>
              <a:rPr lang="en-US" dirty="0" err="1"/>
              <a:t>ThirstAid</a:t>
            </a:r>
            <a:r>
              <a:rPr lang="en-US" dirty="0"/>
              <a:t> staff use a mixture of desktop and laptop machines making their work effective.</a:t>
            </a:r>
          </a:p>
          <a:p>
            <a:r>
              <a:rPr lang="en-US" dirty="0"/>
              <a:t>Time an alarm system is fitted that is activated during the working hours making the operations effective.</a:t>
            </a:r>
          </a:p>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3339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ThirstAid</a:t>
            </a:r>
            <a:r>
              <a:rPr lang="en-US" dirty="0"/>
              <a:t> was contacted by the </a:t>
            </a:r>
            <a:r>
              <a:rPr lang="en-US" dirty="0" err="1"/>
              <a:t>Duranian</a:t>
            </a:r>
            <a:r>
              <a:rPr lang="en-US" dirty="0"/>
              <a:t> government due to prolonged drought ,thirst aid run hundred vehicles journeys where by at the end of project the </a:t>
            </a:r>
            <a:r>
              <a:rPr lang="en-US" dirty="0" err="1"/>
              <a:t>Duranian</a:t>
            </a:r>
            <a:r>
              <a:rPr lang="en-US" dirty="0"/>
              <a:t> ambassador to Norland visited head office to thank the </a:t>
            </a:r>
            <a:r>
              <a:rPr lang="en-US" dirty="0" err="1"/>
              <a:t>ThirstAid</a:t>
            </a:r>
            <a:r>
              <a:rPr lang="en-US" dirty="0"/>
              <a:t>. Following the visit a picture of Jamal and the ambassador appeared on the front page of </a:t>
            </a:r>
            <a:r>
              <a:rPr lang="en-US" dirty="0" err="1"/>
              <a:t>ThirstAid</a:t>
            </a:r>
            <a:r>
              <a:rPr lang="en-US" dirty="0"/>
              <a:t> local news paper and the story was picked by several national news programs.</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35540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Oliver travels to manage project operations in different parts of the nations.</a:t>
            </a:r>
          </a:p>
          <a:p>
            <a:r>
              <a:rPr lang="en-US" dirty="0"/>
              <a:t>Oliver is multilingual which helps him communicate with volunteers of different nations.</a:t>
            </a:r>
          </a:p>
          <a:p>
            <a:r>
              <a:rPr lang="en-US" dirty="0"/>
              <a:t>During the Zara 2016 </a:t>
            </a:r>
            <a:r>
              <a:rPr lang="en-US" dirty="0" err="1"/>
              <a:t>oliver</a:t>
            </a:r>
            <a:r>
              <a:rPr lang="en-US" dirty="0"/>
              <a:t> with assistance of local fixers  managed to borrow a plane, six daily flight return later </a:t>
            </a:r>
            <a:r>
              <a:rPr lang="en-US" dirty="0" err="1"/>
              <a:t>roadlinks</a:t>
            </a:r>
            <a:r>
              <a:rPr lang="en-US" dirty="0"/>
              <a:t> to the cut off villages had been restored and they were able to withdraw.</a:t>
            </a:r>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88588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a:t>
            </a:r>
            <a:r>
              <a:rPr lang="en-US" dirty="0" err="1"/>
              <a:t>Thirstaid</a:t>
            </a:r>
            <a:r>
              <a:rPr lang="en-US" dirty="0"/>
              <a:t> policy that no individual member of staff including the senior management earns more than a salary that equate to a multiple of 5 times the national living wage. </a:t>
            </a:r>
          </a:p>
          <a:p>
            <a:r>
              <a:rPr lang="en-US" dirty="0"/>
              <a:t>Salaries paid to </a:t>
            </a:r>
            <a:r>
              <a:rPr lang="en-US" dirty="0" err="1"/>
              <a:t>thirstaid</a:t>
            </a:r>
            <a:r>
              <a:rPr lang="en-US" dirty="0"/>
              <a:t> employee are linked to skills and experience.</a:t>
            </a:r>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7954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 </a:t>
            </a:r>
            <a:r>
              <a:rPr lang="en-US" dirty="0" err="1"/>
              <a:t>ThirstAid</a:t>
            </a:r>
            <a:r>
              <a:rPr lang="en-US" dirty="0"/>
              <a:t> financial expert manages </a:t>
            </a:r>
            <a:r>
              <a:rPr lang="en-US" dirty="0" err="1"/>
              <a:t>ThirstAid</a:t>
            </a:r>
            <a:r>
              <a:rPr lang="en-US" dirty="0"/>
              <a:t> bank account and ensures Funds are available to pay bills as they fall due.</a:t>
            </a:r>
          </a:p>
          <a:p>
            <a:r>
              <a:rPr lang="en-US" dirty="0"/>
              <a:t>There have been a well appropriation of finances at </a:t>
            </a:r>
            <a:r>
              <a:rPr lang="en-US" dirty="0" err="1"/>
              <a:t>thirstaid</a:t>
            </a:r>
            <a:r>
              <a:rPr lang="en-US" dirty="0"/>
              <a:t>.</a:t>
            </a:r>
            <a:endParaRPr lang="en-KE"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375265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10/28/2021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10/28/2021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10/28/2021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10/28/2021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10/28/2021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10/28/2021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10/28/2021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10/28/2021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10/28/2021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10/28/2021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10/28/2021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picpedia.org/clipboard/training.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pelicanweb.org/solisustv12n03page6.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pikist.com/free-photo-sahk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kotoba.wiki/t/develop/209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quoteinspector.com/images/bitcoin/bitcoin-insurance-poli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www.picserver.org/c/competence.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coinsblog.ws/2016/02/free-meaningful-access.html?share=emai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inganewsongpoetry.blogspot.com/2012/09/thank-you-pictures.html" TargetMode="External"/><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myedmondsnews.com/2017/04/fill-goodwill-trucks-good-cause-edmonds-lutheran-church-april-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theconversation.com/building-big-does-australia-need-a-global-infrastructure-hub-3202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jmmnews.com/1-2-3-4-i-declare-empowerme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www.adaptistration.com/blog/2016/03/07/tax-da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TASK TWO</a:t>
            </a:r>
            <a:br>
              <a:rPr lang="en-US" sz="5000" dirty="0">
                <a:solidFill>
                  <a:schemeClr val="bg1"/>
                </a:solidFill>
              </a:rPr>
            </a:br>
            <a:r>
              <a:rPr lang="en-US" sz="5000" dirty="0"/>
              <a:t>THIRSTAID</a:t>
            </a:r>
            <a:endParaRPr lang="en-US" sz="5000" dirty="0">
              <a:solidFill>
                <a:schemeClr val="bg1"/>
              </a:solidFill>
            </a:endParaRP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4221162"/>
            <a:ext cx="4104000" cy="882001"/>
          </a:xfrm>
          <a:solidFill>
            <a:schemeClr val="accent2">
              <a:alpha val="90000"/>
            </a:schemeClr>
          </a:solidFill>
        </p:spPr>
        <p:txBody>
          <a:bodyPr anchor="ctr" anchorCtr="0">
            <a:normAutofit/>
          </a:bodyPr>
          <a:lstStyle/>
          <a:p>
            <a:r>
              <a:rPr lang="en-US" i="0" dirty="0">
                <a:solidFill>
                  <a:schemeClr val="tx1"/>
                </a:solidFill>
              </a:rPr>
              <a:t>SBL/3979</a:t>
            </a:r>
            <a:endParaRPr lang="en-US" sz="2500" b="1" i="0" spc="65" dirty="0">
              <a:solidFill>
                <a:schemeClr val="tx1"/>
              </a:solidFill>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A818-2CF8-418B-BCF7-DDF776FE7FD0}"/>
              </a:ext>
            </a:extLst>
          </p:cNvPr>
          <p:cNvSpPr>
            <a:spLocks noGrp="1"/>
          </p:cNvSpPr>
          <p:nvPr>
            <p:ph type="title"/>
          </p:nvPr>
        </p:nvSpPr>
        <p:spPr>
          <a:solidFill>
            <a:schemeClr val="accent1"/>
          </a:solidFill>
        </p:spPr>
        <p:txBody>
          <a:bodyPr/>
          <a:lstStyle/>
          <a:p>
            <a:r>
              <a:rPr lang="en-US" dirty="0"/>
              <a:t>Planning and logistics Resources</a:t>
            </a:r>
            <a:endParaRPr lang="en-KE" dirty="0"/>
          </a:p>
        </p:txBody>
      </p:sp>
      <p:sp>
        <p:nvSpPr>
          <p:cNvPr id="3" name="Content Placeholder 2">
            <a:extLst>
              <a:ext uri="{FF2B5EF4-FFF2-40B4-BE49-F238E27FC236}">
                <a16:creationId xmlns:a16="http://schemas.microsoft.com/office/drawing/2014/main" id="{8AA7A362-4709-466C-820D-18F0B7EE3F61}"/>
              </a:ext>
            </a:extLst>
          </p:cNvPr>
          <p:cNvSpPr>
            <a:spLocks noGrp="1"/>
          </p:cNvSpPr>
          <p:nvPr>
            <p:ph idx="1"/>
          </p:nvPr>
        </p:nvSpPr>
        <p:spPr>
          <a:solidFill>
            <a:schemeClr val="tx2">
              <a:lumMod val="50000"/>
              <a:lumOff val="50000"/>
            </a:schemeClr>
          </a:solidFill>
        </p:spPr>
        <p:txBody>
          <a:bodyPr/>
          <a:lstStyle/>
          <a:p>
            <a:pPr marL="0" indent="0" algn="ctr">
              <a:buNone/>
            </a:pPr>
            <a:endParaRPr lang="en-US" sz="6000" dirty="0">
              <a:latin typeface="Times New Roman" panose="02020603050405020304" pitchFamily="18" charset="0"/>
              <a:cs typeface="Times New Roman" panose="02020603050405020304" pitchFamily="18" charset="0"/>
            </a:endParaRP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The coordination of activities</a:t>
            </a: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Events Planning</a:t>
            </a: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Logistics Gathering</a:t>
            </a:r>
          </a:p>
          <a:p>
            <a:pPr>
              <a:buFont typeface="Courier New" panose="02070309020205020404" pitchFamily="49" charset="0"/>
              <a:buChar char="o"/>
            </a:pPr>
            <a:endParaRPr lang="en-KE" dirty="0"/>
          </a:p>
        </p:txBody>
      </p:sp>
      <p:sp>
        <p:nvSpPr>
          <p:cNvPr id="4" name="Slide Number Placeholder 3">
            <a:extLst>
              <a:ext uri="{FF2B5EF4-FFF2-40B4-BE49-F238E27FC236}">
                <a16:creationId xmlns:a16="http://schemas.microsoft.com/office/drawing/2014/main" id="{FD8F27AE-71B6-46F5-9C01-4024D8C4A6C0}"/>
              </a:ext>
            </a:extLst>
          </p:cNvPr>
          <p:cNvSpPr>
            <a:spLocks noGrp="1"/>
          </p:cNvSpPr>
          <p:nvPr>
            <p:ph type="sldNum" sz="quarter" idx="12"/>
          </p:nvPr>
        </p:nvSpPr>
        <p:spPr/>
        <p:txBody>
          <a:bodyPr/>
          <a:lstStyle/>
          <a:p>
            <a:fld id="{82EE24B5-652C-4DB5-B7C3-B5BBEC1280B1}" type="slidenum">
              <a:rPr lang="en-US" noProof="0" smtClean="0"/>
              <a:t>10</a:t>
            </a:fld>
            <a:endParaRPr lang="en-US" noProof="0" dirty="0"/>
          </a:p>
        </p:txBody>
      </p:sp>
    </p:spTree>
    <p:extLst>
      <p:ext uri="{BB962C8B-B14F-4D97-AF65-F5344CB8AC3E}">
        <p14:creationId xmlns:p14="http://schemas.microsoft.com/office/powerpoint/2010/main" val="384119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3" y="1690689"/>
            <a:ext cx="2983732" cy="1922438"/>
          </a:xfrm>
        </p:spPr>
        <p:txBody>
          <a:bodyPr>
            <a:noAutofit/>
          </a:bodyPr>
          <a:lstStyle/>
          <a:p>
            <a:pPr marL="12700">
              <a:lnSpc>
                <a:spcPct val="120000"/>
              </a:lnSpc>
              <a:spcBef>
                <a:spcPts val="100"/>
              </a:spcBef>
            </a:pPr>
            <a:r>
              <a:rPr lang="en-US" sz="1400" dirty="0">
                <a:solidFill>
                  <a:schemeClr val="bg1"/>
                </a:solidFill>
              </a:rPr>
              <a:t>Technological advancement </a:t>
            </a:r>
            <a:endParaRPr lang="en-KE" sz="1400" dirty="0">
              <a:solidFill>
                <a:schemeClr val="bg1"/>
              </a:solidFill>
            </a:endParaRPr>
          </a:p>
          <a:p>
            <a:pPr marL="12700">
              <a:lnSpc>
                <a:spcPct val="120000"/>
              </a:lnSpc>
              <a:spcBef>
                <a:spcPts val="100"/>
              </a:spcBef>
            </a:pPr>
            <a:endParaRPr lang="en-US" sz="1400" i="1" spc="-15" dirty="0">
              <a:solidFill>
                <a:schemeClr val="bg2">
                  <a:lumMod val="20000"/>
                  <a:lumOff val="80000"/>
                </a:schemeClr>
              </a:solidFill>
              <a:cs typeface="Arial"/>
            </a:endParaRP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148965" cy="1922438"/>
          </a:xfrm>
        </p:spPr>
        <p:txBody>
          <a:bodyPr>
            <a:noAutofit/>
          </a:bodyPr>
          <a:lstStyle/>
          <a:p>
            <a:pPr marL="12700">
              <a:lnSpc>
                <a:spcPct val="120000"/>
              </a:lnSpc>
              <a:spcBef>
                <a:spcPts val="100"/>
              </a:spcBef>
            </a:pPr>
            <a:r>
              <a:rPr lang="en-US" sz="1400" dirty="0">
                <a:solidFill>
                  <a:schemeClr val="bg1"/>
                </a:solidFill>
              </a:rPr>
              <a:t>Database management </a:t>
            </a:r>
            <a:endParaRPr lang="en-KE" sz="1400" dirty="0">
              <a:solidFill>
                <a:schemeClr val="bg1"/>
              </a:solidFill>
            </a:endParaRPr>
          </a:p>
          <a:p>
            <a:pPr marL="12700">
              <a:lnSpc>
                <a:spcPct val="120000"/>
              </a:lnSpc>
              <a:spcBef>
                <a:spcPts val="100"/>
              </a:spcBef>
            </a:pPr>
            <a:endParaRPr lang="en-US" sz="1400" i="1" spc="-15" dirty="0">
              <a:solidFill>
                <a:schemeClr val="bg2">
                  <a:lumMod val="20000"/>
                  <a:lumOff val="80000"/>
                </a:schemeClr>
              </a:solidFill>
              <a:cs typeface="Arial"/>
            </a:endParaRP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t>New Resources </a:t>
            </a:r>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r>
              <a:rPr lang="en-US" dirty="0">
                <a:solidFill>
                  <a:schemeClr val="bg1"/>
                </a:solidFill>
              </a:rPr>
              <a:t>Political good will </a:t>
            </a:r>
            <a:endParaRPr lang="en-KE" dirty="0">
              <a:solidFill>
                <a:schemeClr val="bg1"/>
              </a:solidFill>
            </a:endParaRPr>
          </a:p>
          <a:p>
            <a:r>
              <a:rPr lang="en-US" dirty="0"/>
              <a:t> </a:t>
            </a:r>
            <a:endParaRPr lang="en-KE" dirty="0"/>
          </a:p>
          <a:p>
            <a:pPr marR="5080">
              <a:lnSpc>
                <a:spcPct val="120000"/>
              </a:lnSpc>
              <a:spcBef>
                <a:spcPts val="600"/>
              </a:spcBef>
            </a:pPr>
            <a:endParaRPr lang="en-US" sz="1800" i="1" spc="-15" dirty="0">
              <a:solidFill>
                <a:schemeClr val="bg2">
                  <a:lumMod val="20000"/>
                  <a:lumOff val="80000"/>
                </a:schemeClr>
              </a:solidFill>
              <a:cs typeface="Arial"/>
            </a:endParaRP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849456"/>
            <a:ext cx="3148965" cy="1922438"/>
          </a:xfrm>
        </p:spPr>
        <p:txBody>
          <a:bodyPr>
            <a:noAutofit/>
          </a:bodyPr>
          <a:lstStyle/>
          <a:p>
            <a:pPr marL="12700">
              <a:lnSpc>
                <a:spcPct val="120000"/>
              </a:lnSpc>
              <a:spcBef>
                <a:spcPts val="100"/>
              </a:spcBef>
            </a:pPr>
            <a:r>
              <a:rPr lang="en-US" sz="1400" dirty="0">
                <a:solidFill>
                  <a:schemeClr val="bg1"/>
                </a:solidFill>
              </a:rPr>
              <a:t>Creating awareness </a:t>
            </a:r>
            <a:endParaRPr lang="en-KE" sz="1400" dirty="0">
              <a:solidFill>
                <a:schemeClr val="bg1"/>
              </a:solidFill>
            </a:endParaRPr>
          </a:p>
          <a:p>
            <a:pPr marL="12700">
              <a:lnSpc>
                <a:spcPct val="120000"/>
              </a:lnSpc>
              <a:spcBef>
                <a:spcPts val="100"/>
              </a:spcBef>
            </a:pPr>
            <a:endParaRPr lang="en-US" sz="1400" i="1" spc="-15" dirty="0">
              <a:solidFill>
                <a:schemeClr val="bg2">
                  <a:lumMod val="20000"/>
                  <a:lumOff val="80000"/>
                </a:schemeClr>
              </a:solidFill>
              <a:cs typeface="Arial"/>
            </a:endParaRP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849456"/>
            <a:ext cx="3690011" cy="1922438"/>
          </a:xfrm>
        </p:spPr>
        <p:txBody>
          <a:bodyPr>
            <a:noAutofit/>
          </a:bodyPr>
          <a:lstStyle/>
          <a:p>
            <a:pPr marL="12700">
              <a:lnSpc>
                <a:spcPct val="120000"/>
              </a:lnSpc>
              <a:spcBef>
                <a:spcPts val="100"/>
              </a:spcBef>
            </a:pPr>
            <a:r>
              <a:rPr lang="en-US" sz="1400" dirty="0">
                <a:solidFill>
                  <a:schemeClr val="bg1"/>
                </a:solidFill>
              </a:rPr>
              <a:t>Develop new procedures to cover medium term and long-term projects</a:t>
            </a:r>
            <a:endParaRPr lang="en-US" sz="1400" i="1" spc="-15" dirty="0">
              <a:solidFill>
                <a:schemeClr val="bg1"/>
              </a:solidFill>
              <a:cs typeface="Arial"/>
            </a:endParaRP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259789" cy="2377977"/>
          </a:xfrm>
        </p:spPr>
        <p:txBody>
          <a:bodyPr>
            <a:noAutofit/>
          </a:bodyPr>
          <a:lstStyle/>
          <a:p>
            <a:pPr>
              <a:lnSpc>
                <a:spcPct val="100000"/>
              </a:lnSpc>
              <a:spcBef>
                <a:spcPts val="600"/>
              </a:spcBef>
            </a:pPr>
            <a:r>
              <a:rPr lang="en-US" dirty="0">
                <a:solidFill>
                  <a:schemeClr val="bg1"/>
                </a:solidFill>
              </a:rPr>
              <a:t>Legal and insurance implications </a:t>
            </a:r>
            <a:endParaRPr lang="en-KE" dirty="0">
              <a:solidFill>
                <a:schemeClr val="bg1"/>
              </a:solidFill>
            </a:endParaRPr>
          </a:p>
          <a:p>
            <a:pPr marL="0" indent="0">
              <a:lnSpc>
                <a:spcPct val="100000"/>
              </a:lnSpc>
              <a:spcBef>
                <a:spcPts val="600"/>
              </a:spcBef>
              <a:buNone/>
            </a:pPr>
            <a:endParaRPr lang="en-US" dirty="0"/>
          </a:p>
        </p:txBody>
      </p:sp>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061650" y="1690688"/>
            <a:ext cx="576000" cy="576000"/>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white">
          <a:xfrm>
            <a:off x="8015029" y="3792078"/>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a:stretch>
            <a:fillRect/>
          </a:stretch>
        </p:blipFill>
        <p:spPr bwMode="white">
          <a:xfrm>
            <a:off x="4378157" y="3792078"/>
            <a:ext cx="576000" cy="576000"/>
          </a:xfrm>
        </p:spPr>
      </p:pic>
      <p:pic>
        <p:nvPicPr>
          <p:cNvPr id="25" name="Picture Placeholder 39" descr="Check icon">
            <a:extLst>
              <a:ext uri="{FF2B5EF4-FFF2-40B4-BE49-F238E27FC236}">
                <a16:creationId xmlns:a16="http://schemas.microsoft.com/office/drawing/2014/main" id="{BB3679A3-D716-46F6-8387-78580D01E64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947738" y="1679575"/>
            <a:ext cx="376237" cy="376238"/>
          </a:xfrm>
        </p:spPr>
      </p:pic>
      <p:pic>
        <p:nvPicPr>
          <p:cNvPr id="26" name="Picture Placeholder 39" descr="Check icon">
            <a:extLst>
              <a:ext uri="{FF2B5EF4-FFF2-40B4-BE49-F238E27FC236}">
                <a16:creationId xmlns:a16="http://schemas.microsoft.com/office/drawing/2014/main" id="{B342D8A4-A837-4448-8A12-27835A552C6A}"/>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947738" y="3792538"/>
            <a:ext cx="376237" cy="376237"/>
          </a:xfrm>
        </p:spPr>
      </p:pic>
    </p:spTree>
    <p:extLst>
      <p:ext uri="{BB962C8B-B14F-4D97-AF65-F5344CB8AC3E}">
        <p14:creationId xmlns:p14="http://schemas.microsoft.com/office/powerpoint/2010/main" val="336603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E665-0426-4DB2-8B3C-68224833CEB3}"/>
              </a:ext>
            </a:extLst>
          </p:cNvPr>
          <p:cNvSpPr>
            <a:spLocks noGrp="1"/>
          </p:cNvSpPr>
          <p:nvPr>
            <p:ph type="title"/>
          </p:nvPr>
        </p:nvSpPr>
        <p:spPr>
          <a:solidFill>
            <a:schemeClr val="accent1"/>
          </a:solidFill>
        </p:spPr>
        <p:txBody>
          <a:bodyPr/>
          <a:lstStyle/>
          <a:p>
            <a:r>
              <a:rPr lang="en-US" dirty="0"/>
              <a:t>The volunteers </a:t>
            </a:r>
            <a:endParaRPr lang="en-KE" dirty="0"/>
          </a:p>
        </p:txBody>
      </p:sp>
      <p:sp>
        <p:nvSpPr>
          <p:cNvPr id="3" name="Content Placeholder 2">
            <a:extLst>
              <a:ext uri="{FF2B5EF4-FFF2-40B4-BE49-F238E27FC236}">
                <a16:creationId xmlns:a16="http://schemas.microsoft.com/office/drawing/2014/main" id="{47D7FE84-7126-47CC-9A15-D50AD265B048}"/>
              </a:ext>
            </a:extLst>
          </p:cNvPr>
          <p:cNvSpPr>
            <a:spLocks noGrp="1"/>
          </p:cNvSpPr>
          <p:nvPr>
            <p:ph idx="1"/>
          </p:nvPr>
        </p:nvSpPr>
        <p:spPr>
          <a:solidFill>
            <a:schemeClr val="tx2">
              <a:lumMod val="50000"/>
              <a:lumOff val="50000"/>
            </a:schemeClr>
          </a:solidFill>
        </p:spPr>
        <p:txBody>
          <a:bodyPr>
            <a:normAutofit/>
          </a:bodyPr>
          <a:lstStyle/>
          <a:p>
            <a:pPr>
              <a:buFont typeface="Courier New" panose="02070309020205020404" pitchFamily="49" charset="0"/>
              <a:buChar char="o"/>
            </a:pPr>
            <a:r>
              <a:rPr lang="en-US" sz="4000" b="1" dirty="0">
                <a:latin typeface="Times New Roman" panose="02020603050405020304" pitchFamily="18" charset="0"/>
                <a:cs typeface="Times New Roman" panose="02020603050405020304" pitchFamily="18" charset="0"/>
              </a:rPr>
              <a:t>Proper Volunteer sensation</a:t>
            </a:r>
          </a:p>
          <a:p>
            <a:pPr>
              <a:buFont typeface="Courier New" panose="02070309020205020404" pitchFamily="49" charset="0"/>
              <a:buChar char="o"/>
            </a:pPr>
            <a:r>
              <a:rPr lang="en-US" sz="4000" b="1" dirty="0">
                <a:latin typeface="Times New Roman" panose="02020603050405020304" pitchFamily="18" charset="0"/>
                <a:cs typeface="Times New Roman" panose="02020603050405020304" pitchFamily="18" charset="0"/>
              </a:rPr>
              <a:t>New Volunteers Registration</a:t>
            </a:r>
          </a:p>
          <a:p>
            <a:pPr>
              <a:buFont typeface="Courier New" panose="02070309020205020404" pitchFamily="49" charset="0"/>
              <a:buChar char="o"/>
            </a:pPr>
            <a:r>
              <a:rPr lang="en-US" sz="4000" b="1" dirty="0">
                <a:latin typeface="Times New Roman" panose="02020603050405020304" pitchFamily="18" charset="0"/>
                <a:cs typeface="Times New Roman" panose="02020603050405020304" pitchFamily="18" charset="0"/>
              </a:rPr>
              <a:t>Proper storage of volunteer data</a:t>
            </a:r>
          </a:p>
          <a:p>
            <a:pPr>
              <a:buFont typeface="Courier New" panose="02070309020205020404" pitchFamily="49" charset="0"/>
              <a:buChar char="o"/>
            </a:pPr>
            <a:r>
              <a:rPr lang="en-US" sz="4000" b="1" dirty="0">
                <a:latin typeface="Times New Roman" panose="02020603050405020304" pitchFamily="18" charset="0"/>
                <a:cs typeface="Times New Roman" panose="02020603050405020304" pitchFamily="18" charset="0"/>
              </a:rPr>
              <a:t>Volunteer Motivation</a:t>
            </a:r>
            <a:endParaRPr lang="en-KE" sz="4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7F17832-E1A1-4D33-AE75-C58393E5745B}"/>
              </a:ext>
            </a:extLst>
          </p:cNvPr>
          <p:cNvSpPr>
            <a:spLocks noGrp="1"/>
          </p:cNvSpPr>
          <p:nvPr>
            <p:ph type="sldNum" sz="quarter" idx="12"/>
          </p:nvPr>
        </p:nvSpPr>
        <p:spPr/>
        <p:txBody>
          <a:bodyPr/>
          <a:lstStyle/>
          <a:p>
            <a:fld id="{82EE24B5-652C-4DB5-B7C3-B5BBEC1280B1}" type="slidenum">
              <a:rPr lang="en-US" noProof="0" smtClean="0"/>
              <a:t>12</a:t>
            </a:fld>
            <a:endParaRPr lang="en-US" noProof="0" dirty="0"/>
          </a:p>
        </p:txBody>
      </p:sp>
      <p:pic>
        <p:nvPicPr>
          <p:cNvPr id="6" name="Picture 5">
            <a:extLst>
              <a:ext uri="{FF2B5EF4-FFF2-40B4-BE49-F238E27FC236}">
                <a16:creationId xmlns:a16="http://schemas.microsoft.com/office/drawing/2014/main" id="{75487A35-FB53-439B-866C-1F54A70A8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10" y="2375634"/>
            <a:ext cx="3008290" cy="3799268"/>
          </a:xfrm>
          <a:prstGeom prst="rect">
            <a:avLst/>
          </a:prstGeom>
        </p:spPr>
      </p:pic>
    </p:spTree>
    <p:extLst>
      <p:ext uri="{BB962C8B-B14F-4D97-AF65-F5344CB8AC3E}">
        <p14:creationId xmlns:p14="http://schemas.microsoft.com/office/powerpoint/2010/main" val="397441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22F08C-C423-4662-A527-83FA6833E1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00" y="0"/>
            <a:ext cx="10287000" cy="6858000"/>
          </a:xfrm>
          <a:prstGeom prst="rect">
            <a:avLst/>
          </a:prstGeom>
        </p:spPr>
      </p:pic>
      <p:sp>
        <p:nvSpPr>
          <p:cNvPr id="7" name="TextBox 6">
            <a:extLst>
              <a:ext uri="{FF2B5EF4-FFF2-40B4-BE49-F238E27FC236}">
                <a16:creationId xmlns:a16="http://schemas.microsoft.com/office/drawing/2014/main" id="{61B8B3F6-23DD-449B-B724-5C7C23D8BF69}"/>
              </a:ext>
            </a:extLst>
          </p:cNvPr>
          <p:cNvSpPr txBox="1"/>
          <p:nvPr/>
        </p:nvSpPr>
        <p:spPr>
          <a:xfrm>
            <a:off x="952500" y="6858000"/>
            <a:ext cx="10287000" cy="230832"/>
          </a:xfrm>
          <a:prstGeom prst="rect">
            <a:avLst/>
          </a:prstGeom>
          <a:noFill/>
        </p:spPr>
        <p:txBody>
          <a:bodyPr wrap="square" rtlCol="0">
            <a:spAutoFit/>
          </a:bodyPr>
          <a:lstStyle/>
          <a:p>
            <a:r>
              <a:rPr lang="en-KE" sz="900">
                <a:hlinkClick r:id="rId4" tooltip="https://picpedia.org/clipboard/training.html"/>
              </a:rPr>
              <a:t>This Photo</a:t>
            </a:r>
            <a:r>
              <a:rPr lang="en-KE" sz="900"/>
              <a:t> by Unknown Author is licensed under </a:t>
            </a:r>
            <a:r>
              <a:rPr lang="en-KE" sz="900">
                <a:hlinkClick r:id="rId5" tooltip="https://creativecommons.org/licenses/by-sa/3.0/"/>
              </a:rPr>
              <a:t>CC BY-SA</a:t>
            </a:r>
            <a:endParaRPr lang="en-KE" sz="900"/>
          </a:p>
        </p:txBody>
      </p:sp>
      <p:sp>
        <p:nvSpPr>
          <p:cNvPr id="2" name="Title 1">
            <a:extLst>
              <a:ext uri="{FF2B5EF4-FFF2-40B4-BE49-F238E27FC236}">
                <a16:creationId xmlns:a16="http://schemas.microsoft.com/office/drawing/2014/main" id="{A599D360-8AC8-4FC4-928A-F6D4F9F3199A}"/>
              </a:ext>
            </a:extLst>
          </p:cNvPr>
          <p:cNvSpPr>
            <a:spLocks noGrp="1"/>
          </p:cNvSpPr>
          <p:nvPr>
            <p:ph type="title"/>
          </p:nvPr>
        </p:nvSpPr>
        <p:spPr>
          <a:solidFill>
            <a:schemeClr val="accent1"/>
          </a:solidFill>
        </p:spPr>
        <p:txBody>
          <a:bodyPr/>
          <a:lstStyle/>
          <a:p>
            <a:r>
              <a:rPr lang="en-US" dirty="0"/>
              <a:t>Training Professionals</a:t>
            </a:r>
            <a:endParaRPr lang="en-KE" dirty="0"/>
          </a:p>
        </p:txBody>
      </p:sp>
      <p:sp>
        <p:nvSpPr>
          <p:cNvPr id="3" name="Content Placeholder 2">
            <a:extLst>
              <a:ext uri="{FF2B5EF4-FFF2-40B4-BE49-F238E27FC236}">
                <a16:creationId xmlns:a16="http://schemas.microsoft.com/office/drawing/2014/main" id="{5DAAF179-40D1-4483-BB6E-3781F14BC150}"/>
              </a:ext>
            </a:extLst>
          </p:cNvPr>
          <p:cNvSpPr>
            <a:spLocks noGrp="1"/>
          </p:cNvSpPr>
          <p:nvPr>
            <p:ph idx="1"/>
          </p:nvPr>
        </p:nvSpPr>
        <p:spPr>
          <a:noFill/>
        </p:spPr>
        <p:txBody>
          <a:bodyPr/>
          <a:lstStyle/>
          <a:p>
            <a:pPr marL="0" indent="0">
              <a:buNone/>
            </a:pPr>
            <a:r>
              <a:rPr lang="en-US" dirty="0"/>
              <a:t>. </a:t>
            </a:r>
          </a:p>
          <a:p>
            <a:pPr algn="ctr">
              <a:buFont typeface="Courier New" panose="02070309020205020404" pitchFamily="49" charset="0"/>
              <a:buChar char="o"/>
            </a:pPr>
            <a:r>
              <a:rPr lang="en-US" sz="6000" dirty="0">
                <a:highlight>
                  <a:srgbClr val="00FF00"/>
                </a:highlight>
                <a:latin typeface="Times New Roman" panose="02020603050405020304" pitchFamily="18" charset="0"/>
                <a:cs typeface="Times New Roman" panose="02020603050405020304" pitchFamily="18" charset="0"/>
              </a:rPr>
              <a:t>Career development </a:t>
            </a:r>
          </a:p>
          <a:p>
            <a:pPr algn="ctr">
              <a:buFont typeface="Courier New" panose="02070309020205020404" pitchFamily="49" charset="0"/>
              <a:buChar char="o"/>
            </a:pPr>
            <a:r>
              <a:rPr lang="en-US" sz="6000" dirty="0">
                <a:highlight>
                  <a:srgbClr val="00FF00"/>
                </a:highlight>
                <a:latin typeface="Times New Roman" panose="02020603050405020304" pitchFamily="18" charset="0"/>
                <a:cs typeface="Times New Roman" panose="02020603050405020304" pitchFamily="18" charset="0"/>
              </a:rPr>
              <a:t>Match current </a:t>
            </a:r>
          </a:p>
          <a:p>
            <a:pPr algn="ctr">
              <a:buFont typeface="Courier New" panose="02070309020205020404" pitchFamily="49" charset="0"/>
              <a:buChar char="o"/>
            </a:pPr>
            <a:r>
              <a:rPr lang="en-US" sz="6000" dirty="0">
                <a:highlight>
                  <a:srgbClr val="00FF00"/>
                </a:highlight>
                <a:latin typeface="Times New Roman" panose="02020603050405020304" pitchFamily="18" charset="0"/>
                <a:cs typeface="Times New Roman" panose="02020603050405020304" pitchFamily="18" charset="0"/>
              </a:rPr>
              <a:t>Regulatory change</a:t>
            </a:r>
          </a:p>
          <a:p>
            <a:pPr algn="ctr">
              <a:buFont typeface="Courier New" panose="02070309020205020404" pitchFamily="49" charset="0"/>
              <a:buChar char="o"/>
            </a:pPr>
            <a:r>
              <a:rPr lang="en-US" sz="6000" dirty="0">
                <a:highlight>
                  <a:srgbClr val="00FF00"/>
                </a:highlight>
                <a:latin typeface="Times New Roman" panose="02020603050405020304" pitchFamily="18" charset="0"/>
                <a:cs typeface="Times New Roman" panose="02020603050405020304" pitchFamily="18" charset="0"/>
              </a:rPr>
              <a:t>Purpose reminder</a:t>
            </a:r>
            <a:endParaRPr lang="en-KE" sz="6000" dirty="0">
              <a:highlight>
                <a:srgbClr val="00FF00"/>
              </a:highligh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1D87104-A936-4B31-99C0-78FF87D60EF5}"/>
              </a:ext>
            </a:extLst>
          </p:cNvPr>
          <p:cNvSpPr>
            <a:spLocks noGrp="1"/>
          </p:cNvSpPr>
          <p:nvPr>
            <p:ph type="sldNum" sz="quarter" idx="12"/>
          </p:nvPr>
        </p:nvSpPr>
        <p:spPr/>
        <p:txBody>
          <a:bodyPr/>
          <a:lstStyle/>
          <a:p>
            <a:fld id="{82EE24B5-652C-4DB5-B7C3-B5BBEC1280B1}" type="slidenum">
              <a:rPr lang="en-US" noProof="0" smtClean="0"/>
              <a:t>13</a:t>
            </a:fld>
            <a:endParaRPr lang="en-US" noProof="0" dirty="0"/>
          </a:p>
        </p:txBody>
      </p:sp>
    </p:spTree>
    <p:extLst>
      <p:ext uri="{BB962C8B-B14F-4D97-AF65-F5344CB8AC3E}">
        <p14:creationId xmlns:p14="http://schemas.microsoft.com/office/powerpoint/2010/main" val="206221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DA7A1F-803B-4642-8D64-5E64130F7E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199" y="1823565"/>
            <a:ext cx="10515599" cy="4351338"/>
          </a:xfrm>
          <a:prstGeom prst="rect">
            <a:avLst/>
          </a:prstGeom>
        </p:spPr>
      </p:pic>
      <p:sp>
        <p:nvSpPr>
          <p:cNvPr id="2" name="Title 1">
            <a:extLst>
              <a:ext uri="{FF2B5EF4-FFF2-40B4-BE49-F238E27FC236}">
                <a16:creationId xmlns:a16="http://schemas.microsoft.com/office/drawing/2014/main" id="{D0F58D21-5F80-4D7F-B7CA-A6D43F73A511}"/>
              </a:ext>
            </a:extLst>
          </p:cNvPr>
          <p:cNvSpPr>
            <a:spLocks noGrp="1"/>
          </p:cNvSpPr>
          <p:nvPr>
            <p:ph type="title"/>
          </p:nvPr>
        </p:nvSpPr>
        <p:spPr>
          <a:solidFill>
            <a:schemeClr val="accent1"/>
          </a:solidFill>
        </p:spPr>
        <p:txBody>
          <a:bodyPr/>
          <a:lstStyle/>
          <a:p>
            <a:r>
              <a:rPr lang="en-US" dirty="0"/>
              <a:t>Political Good will</a:t>
            </a:r>
            <a:endParaRPr lang="en-KE" dirty="0"/>
          </a:p>
        </p:txBody>
      </p:sp>
      <p:sp>
        <p:nvSpPr>
          <p:cNvPr id="3" name="Content Placeholder 2">
            <a:extLst>
              <a:ext uri="{FF2B5EF4-FFF2-40B4-BE49-F238E27FC236}">
                <a16:creationId xmlns:a16="http://schemas.microsoft.com/office/drawing/2014/main" id="{F61D7F2F-AFC6-4742-A588-5ED5D699DE18}"/>
              </a:ext>
            </a:extLst>
          </p:cNvPr>
          <p:cNvSpPr>
            <a:spLocks noGrp="1"/>
          </p:cNvSpPr>
          <p:nvPr>
            <p:ph idx="1"/>
          </p:nvPr>
        </p:nvSpPr>
        <p:spPr>
          <a:noFill/>
        </p:spPr>
        <p:txBody>
          <a:bodyPr/>
          <a:lstStyle/>
          <a:p>
            <a:pPr>
              <a:buFont typeface="Courier New" panose="02070309020205020404" pitchFamily="49" charset="0"/>
              <a:buChar char="o"/>
            </a:pPr>
            <a:r>
              <a:rPr lang="en-US" sz="4800" b="1" dirty="0">
                <a:solidFill>
                  <a:schemeClr val="bg1"/>
                </a:solidFill>
                <a:latin typeface="Times New Roman" panose="02020603050405020304" pitchFamily="18" charset="0"/>
                <a:cs typeface="Times New Roman" panose="02020603050405020304" pitchFamily="18" charset="0"/>
              </a:rPr>
              <a:t>More Government willingness </a:t>
            </a:r>
          </a:p>
          <a:p>
            <a:pPr>
              <a:buFont typeface="Courier New" panose="02070309020205020404" pitchFamily="49" charset="0"/>
              <a:buChar char="o"/>
            </a:pPr>
            <a:r>
              <a:rPr lang="en-US" sz="4800" b="1" dirty="0">
                <a:solidFill>
                  <a:schemeClr val="bg1"/>
                </a:solidFill>
                <a:latin typeface="Times New Roman" panose="02020603050405020304" pitchFamily="18" charset="0"/>
                <a:cs typeface="Times New Roman" panose="02020603050405020304" pitchFamily="18" charset="0"/>
              </a:rPr>
              <a:t>Contribution to easy restrictions</a:t>
            </a:r>
          </a:p>
          <a:p>
            <a:pPr>
              <a:buFont typeface="Courier New" panose="02070309020205020404" pitchFamily="49" charset="0"/>
              <a:buChar char="o"/>
            </a:pPr>
            <a:r>
              <a:rPr lang="en-US" sz="4800" b="1" dirty="0">
                <a:solidFill>
                  <a:schemeClr val="bg1"/>
                </a:solidFill>
                <a:latin typeface="Times New Roman" panose="02020603050405020304" pitchFamily="18" charset="0"/>
                <a:cs typeface="Times New Roman" panose="02020603050405020304" pitchFamily="18" charset="0"/>
              </a:rPr>
              <a:t>Allow access to country sovereignty.</a:t>
            </a:r>
          </a:p>
          <a:p>
            <a:pPr>
              <a:buFont typeface="Courier New" panose="02070309020205020404" pitchFamily="49" charset="0"/>
              <a:buChar char="o"/>
            </a:pPr>
            <a:r>
              <a:rPr lang="en-US" sz="4800" b="1" dirty="0">
                <a:solidFill>
                  <a:schemeClr val="bg1"/>
                </a:solidFill>
                <a:latin typeface="Times New Roman" panose="02020603050405020304" pitchFamily="18" charset="0"/>
                <a:cs typeface="Times New Roman" panose="02020603050405020304" pitchFamily="18" charset="0"/>
              </a:rPr>
              <a:t>Partnership with the government</a:t>
            </a:r>
            <a:endParaRPr lang="en-KE" sz="48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B3CA2CA-8B8B-4639-B6EC-2C475157F192}"/>
              </a:ext>
            </a:extLst>
          </p:cNvPr>
          <p:cNvSpPr>
            <a:spLocks noGrp="1"/>
          </p:cNvSpPr>
          <p:nvPr>
            <p:ph type="sldNum" sz="quarter" idx="12"/>
          </p:nvPr>
        </p:nvSpPr>
        <p:spPr/>
        <p:txBody>
          <a:bodyPr/>
          <a:lstStyle/>
          <a:p>
            <a:fld id="{82EE24B5-652C-4DB5-B7C3-B5BBEC1280B1}" type="slidenum">
              <a:rPr lang="en-US" noProof="0" smtClean="0"/>
              <a:t>14</a:t>
            </a:fld>
            <a:endParaRPr lang="en-US" noProof="0" dirty="0"/>
          </a:p>
        </p:txBody>
      </p:sp>
    </p:spTree>
    <p:extLst>
      <p:ext uri="{BB962C8B-B14F-4D97-AF65-F5344CB8AC3E}">
        <p14:creationId xmlns:p14="http://schemas.microsoft.com/office/powerpoint/2010/main" val="80080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7E6A-A160-4641-A595-385264982107}"/>
              </a:ext>
            </a:extLst>
          </p:cNvPr>
          <p:cNvSpPr>
            <a:spLocks noGrp="1"/>
          </p:cNvSpPr>
          <p:nvPr>
            <p:ph type="title"/>
          </p:nvPr>
        </p:nvSpPr>
        <p:spPr>
          <a:solidFill>
            <a:schemeClr val="accent1"/>
          </a:solidFill>
        </p:spPr>
        <p:txBody>
          <a:bodyPr/>
          <a:lstStyle/>
          <a:p>
            <a:r>
              <a:rPr lang="en-US" dirty="0"/>
              <a:t>Database Management</a:t>
            </a:r>
            <a:endParaRPr lang="en-KE" dirty="0"/>
          </a:p>
        </p:txBody>
      </p:sp>
      <p:sp>
        <p:nvSpPr>
          <p:cNvPr id="3" name="Content Placeholder 2">
            <a:extLst>
              <a:ext uri="{FF2B5EF4-FFF2-40B4-BE49-F238E27FC236}">
                <a16:creationId xmlns:a16="http://schemas.microsoft.com/office/drawing/2014/main" id="{9FB0935A-1F5D-477D-B2AB-388878346CB2}"/>
              </a:ext>
            </a:extLst>
          </p:cNvPr>
          <p:cNvSpPr>
            <a:spLocks noGrp="1"/>
          </p:cNvSpPr>
          <p:nvPr>
            <p:ph idx="1"/>
          </p:nvPr>
        </p:nvSpPr>
        <p:spPr>
          <a:solidFill>
            <a:schemeClr val="tx2">
              <a:lumMod val="50000"/>
              <a:lumOff val="50000"/>
            </a:schemeClr>
          </a:solidFill>
        </p:spPr>
        <p:txBody>
          <a:bodyPr>
            <a:normAutofit/>
          </a:bodyPr>
          <a:lstStyle/>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Database design</a:t>
            </a: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Database content</a:t>
            </a: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Database accessibility</a:t>
            </a:r>
          </a:p>
          <a:p>
            <a:pPr algn="ctr">
              <a:buFont typeface="Courier New" panose="02070309020205020404" pitchFamily="49" charset="0"/>
              <a:buChar char="o"/>
            </a:pPr>
            <a:r>
              <a:rPr lang="en-US" sz="6000" dirty="0">
                <a:latin typeface="Times New Roman" panose="02020603050405020304" pitchFamily="18" charset="0"/>
                <a:cs typeface="Times New Roman" panose="02020603050405020304" pitchFamily="18" charset="0"/>
              </a:rPr>
              <a:t>Database security</a:t>
            </a:r>
            <a:endParaRPr lang="en-KE" sz="6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E74DE9-92B6-4E9B-B68B-9412FB2EECFA}"/>
              </a:ext>
            </a:extLst>
          </p:cNvPr>
          <p:cNvSpPr>
            <a:spLocks noGrp="1"/>
          </p:cNvSpPr>
          <p:nvPr>
            <p:ph type="sldNum" sz="quarter" idx="12"/>
          </p:nvPr>
        </p:nvSpPr>
        <p:spPr/>
        <p:txBody>
          <a:bodyPr/>
          <a:lstStyle/>
          <a:p>
            <a:fld id="{82EE24B5-652C-4DB5-B7C3-B5BBEC1280B1}" type="slidenum">
              <a:rPr lang="en-US" noProof="0" smtClean="0"/>
              <a:t>15</a:t>
            </a:fld>
            <a:endParaRPr lang="en-US" noProof="0" dirty="0"/>
          </a:p>
        </p:txBody>
      </p:sp>
    </p:spTree>
    <p:extLst>
      <p:ext uri="{BB962C8B-B14F-4D97-AF65-F5344CB8AC3E}">
        <p14:creationId xmlns:p14="http://schemas.microsoft.com/office/powerpoint/2010/main" val="382942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FDF5-2224-482A-84C7-5BD57FCDCD62}"/>
              </a:ext>
            </a:extLst>
          </p:cNvPr>
          <p:cNvSpPr>
            <a:spLocks noGrp="1"/>
          </p:cNvSpPr>
          <p:nvPr>
            <p:ph type="title"/>
          </p:nvPr>
        </p:nvSpPr>
        <p:spPr>
          <a:solidFill>
            <a:schemeClr val="accent1"/>
          </a:solidFill>
        </p:spPr>
        <p:txBody>
          <a:bodyPr/>
          <a:lstStyle/>
          <a:p>
            <a:r>
              <a:rPr lang="en-US" dirty="0"/>
              <a:t>Creating awareness</a:t>
            </a:r>
            <a:endParaRPr lang="en-KE" dirty="0"/>
          </a:p>
        </p:txBody>
      </p:sp>
      <p:sp>
        <p:nvSpPr>
          <p:cNvPr id="3" name="Content Placeholder 2">
            <a:extLst>
              <a:ext uri="{FF2B5EF4-FFF2-40B4-BE49-F238E27FC236}">
                <a16:creationId xmlns:a16="http://schemas.microsoft.com/office/drawing/2014/main" id="{BD932C59-B517-4AF0-99B8-831204C10841}"/>
              </a:ext>
            </a:extLst>
          </p:cNvPr>
          <p:cNvSpPr>
            <a:spLocks noGrp="1"/>
          </p:cNvSpPr>
          <p:nvPr>
            <p:ph idx="1"/>
          </p:nvPr>
        </p:nvSpPr>
        <p:spPr/>
        <p:txBody>
          <a:bodyPr/>
          <a:lstStyle/>
          <a:p>
            <a:pPr marL="0" indent="0">
              <a:buNone/>
            </a:pPr>
            <a:endParaRPr lang="en-US" dirty="0"/>
          </a:p>
          <a:p>
            <a:pPr lvl="1">
              <a:lnSpc>
                <a:spcPct val="200000"/>
              </a:lnSpc>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Awareness Tools </a:t>
            </a:r>
          </a:p>
          <a:p>
            <a:pPr marL="457200" lvl="1" indent="0">
              <a:lnSpc>
                <a:spcPct val="200000"/>
              </a:lnSpc>
              <a:buNone/>
            </a:pPr>
            <a:r>
              <a:rPr lang="en-US" sz="2800" b="1" dirty="0">
                <a:latin typeface="Times New Roman" panose="02020603050405020304" pitchFamily="18" charset="0"/>
                <a:cs typeface="Times New Roman" panose="02020603050405020304" pitchFamily="18" charset="0"/>
              </a:rPr>
              <a:t>      Posters, Brochures ,Magazines Pamphlets.</a:t>
            </a:r>
          </a:p>
          <a:p>
            <a:pPr lvl="1">
              <a:lnSpc>
                <a:spcPct val="200000"/>
              </a:lnSpc>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Website Designs</a:t>
            </a:r>
          </a:p>
          <a:p>
            <a:pPr lvl="1">
              <a:lnSpc>
                <a:spcPct val="200000"/>
              </a:lnSpc>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Functionality</a:t>
            </a:r>
          </a:p>
          <a:p>
            <a:pPr>
              <a:buFont typeface="Courier New" panose="02070309020205020404" pitchFamily="49" charset="0"/>
              <a:buChar char="o"/>
            </a:pPr>
            <a:endParaRPr lang="en-US" dirty="0"/>
          </a:p>
          <a:p>
            <a:pPr marL="0" indent="0">
              <a:buNone/>
            </a:pPr>
            <a:endParaRPr lang="en-KE" dirty="0"/>
          </a:p>
        </p:txBody>
      </p:sp>
      <p:sp>
        <p:nvSpPr>
          <p:cNvPr id="4" name="Slide Number Placeholder 3">
            <a:extLst>
              <a:ext uri="{FF2B5EF4-FFF2-40B4-BE49-F238E27FC236}">
                <a16:creationId xmlns:a16="http://schemas.microsoft.com/office/drawing/2014/main" id="{F9D561F8-4F48-4FDA-A994-913D3C39A770}"/>
              </a:ext>
            </a:extLst>
          </p:cNvPr>
          <p:cNvSpPr>
            <a:spLocks noGrp="1"/>
          </p:cNvSpPr>
          <p:nvPr>
            <p:ph type="sldNum" sz="quarter" idx="12"/>
          </p:nvPr>
        </p:nvSpPr>
        <p:spPr/>
        <p:txBody>
          <a:bodyPr/>
          <a:lstStyle/>
          <a:p>
            <a:fld id="{82EE24B5-652C-4DB5-B7C3-B5BBEC1280B1}" type="slidenum">
              <a:rPr lang="en-US" noProof="0" smtClean="0"/>
              <a:t>16</a:t>
            </a:fld>
            <a:endParaRPr lang="en-US" noProof="0" dirty="0"/>
          </a:p>
        </p:txBody>
      </p:sp>
      <p:pic>
        <p:nvPicPr>
          <p:cNvPr id="6" name="Picture 5">
            <a:extLst>
              <a:ext uri="{FF2B5EF4-FFF2-40B4-BE49-F238E27FC236}">
                <a16:creationId xmlns:a16="http://schemas.microsoft.com/office/drawing/2014/main" id="{9FB2BE2A-4C83-4BF5-A9B4-4B176165F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122" y="2425227"/>
            <a:ext cx="2743200" cy="4114800"/>
          </a:xfrm>
          <a:prstGeom prst="rect">
            <a:avLst/>
          </a:prstGeom>
        </p:spPr>
      </p:pic>
    </p:spTree>
    <p:extLst>
      <p:ext uri="{BB962C8B-B14F-4D97-AF65-F5344CB8AC3E}">
        <p14:creationId xmlns:p14="http://schemas.microsoft.com/office/powerpoint/2010/main" val="375997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A28B33-84B3-4B00-AD2A-E1E0931CEAB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200" y="1823564"/>
            <a:ext cx="10515600" cy="4351338"/>
          </a:xfrm>
          <a:prstGeom prst="rect">
            <a:avLst/>
          </a:prstGeom>
        </p:spPr>
      </p:pic>
      <p:sp>
        <p:nvSpPr>
          <p:cNvPr id="2" name="Title 1">
            <a:extLst>
              <a:ext uri="{FF2B5EF4-FFF2-40B4-BE49-F238E27FC236}">
                <a16:creationId xmlns:a16="http://schemas.microsoft.com/office/drawing/2014/main" id="{41A4511C-300A-4D50-8AB7-23A18C28CCBD}"/>
              </a:ext>
            </a:extLst>
          </p:cNvPr>
          <p:cNvSpPr>
            <a:spLocks noGrp="1"/>
          </p:cNvSpPr>
          <p:nvPr>
            <p:ph type="title"/>
          </p:nvPr>
        </p:nvSpPr>
        <p:spPr>
          <a:solidFill>
            <a:schemeClr val="accent1"/>
          </a:solidFill>
        </p:spPr>
        <p:txBody>
          <a:bodyPr/>
          <a:lstStyle/>
          <a:p>
            <a:r>
              <a:rPr lang="en-US" dirty="0"/>
              <a:t>Technological Advancement</a:t>
            </a:r>
            <a:endParaRPr lang="en-KE" dirty="0"/>
          </a:p>
        </p:txBody>
      </p:sp>
      <p:sp>
        <p:nvSpPr>
          <p:cNvPr id="3" name="Content Placeholder 2">
            <a:extLst>
              <a:ext uri="{FF2B5EF4-FFF2-40B4-BE49-F238E27FC236}">
                <a16:creationId xmlns:a16="http://schemas.microsoft.com/office/drawing/2014/main" id="{496ECE02-A355-4176-8137-5EC16E9D4C32}"/>
              </a:ext>
            </a:extLst>
          </p:cNvPr>
          <p:cNvSpPr>
            <a:spLocks noGrp="1"/>
          </p:cNvSpPr>
          <p:nvPr>
            <p:ph idx="1"/>
          </p:nvPr>
        </p:nvSpPr>
        <p:spPr>
          <a:noFill/>
        </p:spPr>
        <p:txBody>
          <a:bodyPr>
            <a:normAutofit/>
          </a:bodyPr>
          <a:lstStyle/>
          <a:p>
            <a:pPr>
              <a:buFont typeface="Courier New" panose="02070309020205020404" pitchFamily="49" charset="0"/>
              <a:buChar char="o"/>
            </a:pPr>
            <a:r>
              <a:rPr lang="en-US" sz="6000" b="1" dirty="0">
                <a:solidFill>
                  <a:schemeClr val="bg1"/>
                </a:solidFill>
                <a:latin typeface="Times New Roman" panose="02020603050405020304" pitchFamily="18" charset="0"/>
                <a:cs typeface="Times New Roman" panose="02020603050405020304" pitchFamily="18" charset="0"/>
              </a:rPr>
              <a:t>Well trained IT personnel</a:t>
            </a:r>
          </a:p>
          <a:p>
            <a:pPr>
              <a:buFont typeface="Courier New" panose="02070309020205020404" pitchFamily="49" charset="0"/>
              <a:buChar char="o"/>
            </a:pPr>
            <a:r>
              <a:rPr lang="en-US" sz="6000" b="1" dirty="0">
                <a:solidFill>
                  <a:schemeClr val="bg1"/>
                </a:solidFill>
                <a:latin typeface="Times New Roman" panose="02020603050405020304" pitchFamily="18" charset="0"/>
                <a:cs typeface="Times New Roman" panose="02020603050405020304" pitchFamily="18" charset="0"/>
              </a:rPr>
              <a:t>Up to date machine </a:t>
            </a:r>
          </a:p>
          <a:p>
            <a:pPr>
              <a:buFont typeface="Courier New" panose="02070309020205020404" pitchFamily="49" charset="0"/>
              <a:buChar char="o"/>
            </a:pPr>
            <a:r>
              <a:rPr lang="en-US" sz="6000" b="1" dirty="0">
                <a:solidFill>
                  <a:schemeClr val="bg1"/>
                </a:solidFill>
                <a:latin typeface="Times New Roman" panose="02020603050405020304" pitchFamily="18" charset="0"/>
                <a:cs typeface="Times New Roman" panose="02020603050405020304" pitchFamily="18" charset="0"/>
              </a:rPr>
              <a:t>Tightened security</a:t>
            </a:r>
          </a:p>
          <a:p>
            <a:pPr>
              <a:buFont typeface="Courier New" panose="02070309020205020404" pitchFamily="49" charset="0"/>
              <a:buChar char="o"/>
            </a:pPr>
            <a:r>
              <a:rPr lang="en-US" sz="6000" b="1" dirty="0">
                <a:solidFill>
                  <a:schemeClr val="bg1"/>
                </a:solidFill>
                <a:latin typeface="Times New Roman" panose="02020603050405020304" pitchFamily="18" charset="0"/>
                <a:cs typeface="Times New Roman" panose="02020603050405020304" pitchFamily="18" charset="0"/>
              </a:rPr>
              <a:t>Antivirus</a:t>
            </a:r>
            <a:endParaRPr lang="en-KE" sz="60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56ADF87-37AB-45AF-B99D-7C65298A6023}"/>
              </a:ext>
            </a:extLst>
          </p:cNvPr>
          <p:cNvSpPr>
            <a:spLocks noGrp="1"/>
          </p:cNvSpPr>
          <p:nvPr>
            <p:ph type="sldNum" sz="quarter" idx="12"/>
          </p:nvPr>
        </p:nvSpPr>
        <p:spPr/>
        <p:txBody>
          <a:bodyPr/>
          <a:lstStyle/>
          <a:p>
            <a:fld id="{82EE24B5-652C-4DB5-B7C3-B5BBEC1280B1}" type="slidenum">
              <a:rPr lang="en-US" noProof="0" smtClean="0"/>
              <a:t>17</a:t>
            </a:fld>
            <a:endParaRPr lang="en-US" noProof="0" dirty="0"/>
          </a:p>
        </p:txBody>
      </p:sp>
    </p:spTree>
    <p:extLst>
      <p:ext uri="{BB962C8B-B14F-4D97-AF65-F5344CB8AC3E}">
        <p14:creationId xmlns:p14="http://schemas.microsoft.com/office/powerpoint/2010/main" val="285036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04812-90D7-47C6-8919-7F97AF7B36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1129" y="1823564"/>
            <a:ext cx="10515600" cy="4351338"/>
          </a:xfrm>
          <a:prstGeom prst="rect">
            <a:avLst/>
          </a:prstGeom>
        </p:spPr>
      </p:pic>
      <p:sp>
        <p:nvSpPr>
          <p:cNvPr id="2" name="Title 1">
            <a:extLst>
              <a:ext uri="{FF2B5EF4-FFF2-40B4-BE49-F238E27FC236}">
                <a16:creationId xmlns:a16="http://schemas.microsoft.com/office/drawing/2014/main" id="{0DF229FC-8A6D-455B-B76C-A7B67ECA24D4}"/>
              </a:ext>
            </a:extLst>
          </p:cNvPr>
          <p:cNvSpPr>
            <a:spLocks noGrp="1"/>
          </p:cNvSpPr>
          <p:nvPr>
            <p:ph type="title"/>
          </p:nvPr>
        </p:nvSpPr>
        <p:spPr>
          <a:solidFill>
            <a:schemeClr val="accent1"/>
          </a:solidFill>
        </p:spPr>
        <p:txBody>
          <a:bodyPr/>
          <a:lstStyle/>
          <a:p>
            <a:r>
              <a:rPr lang="en-US" dirty="0"/>
              <a:t>Develop new procedures to cover medium term and long-term projects</a:t>
            </a:r>
            <a:endParaRPr lang="en-KE" dirty="0"/>
          </a:p>
        </p:txBody>
      </p:sp>
      <p:sp>
        <p:nvSpPr>
          <p:cNvPr id="3" name="Content Placeholder 2">
            <a:extLst>
              <a:ext uri="{FF2B5EF4-FFF2-40B4-BE49-F238E27FC236}">
                <a16:creationId xmlns:a16="http://schemas.microsoft.com/office/drawing/2014/main" id="{00823500-5E11-454B-AAE6-3177240C1872}"/>
              </a:ext>
            </a:extLst>
          </p:cNvPr>
          <p:cNvSpPr>
            <a:spLocks noGrp="1"/>
          </p:cNvSpPr>
          <p:nvPr>
            <p:ph idx="1"/>
          </p:nvPr>
        </p:nvSpPr>
        <p:spPr>
          <a:noFill/>
        </p:spPr>
        <p:txBody>
          <a:bodyPr>
            <a:normAutofit/>
          </a:bodyPr>
          <a:lstStyle/>
          <a:p>
            <a:pPr>
              <a:buFont typeface="Courier New" panose="02070309020205020404" pitchFamily="49" charset="0"/>
              <a:buChar char="o"/>
            </a:pPr>
            <a:r>
              <a:rPr lang="en-US" sz="5400" b="1" dirty="0">
                <a:solidFill>
                  <a:schemeClr val="accent2">
                    <a:lumMod val="50000"/>
                  </a:schemeClr>
                </a:solidFill>
                <a:latin typeface="Times New Roman" panose="02020603050405020304" pitchFamily="18" charset="0"/>
                <a:cs typeface="Times New Roman" panose="02020603050405020304" pitchFamily="18" charset="0"/>
              </a:rPr>
              <a:t>Developing yearly Procedures</a:t>
            </a:r>
          </a:p>
          <a:p>
            <a:pPr>
              <a:buFont typeface="Courier New" panose="02070309020205020404" pitchFamily="49" charset="0"/>
              <a:buChar char="o"/>
            </a:pPr>
            <a:r>
              <a:rPr lang="en-US" sz="5400" b="1" dirty="0">
                <a:solidFill>
                  <a:schemeClr val="accent2">
                    <a:lumMod val="50000"/>
                  </a:schemeClr>
                </a:solidFill>
                <a:latin typeface="Times New Roman" panose="02020603050405020304" pitchFamily="18" charset="0"/>
                <a:cs typeface="Times New Roman" panose="02020603050405020304" pitchFamily="18" charset="0"/>
              </a:rPr>
              <a:t>Planning activities</a:t>
            </a:r>
          </a:p>
          <a:p>
            <a:pPr>
              <a:buFont typeface="Courier New" panose="02070309020205020404" pitchFamily="49" charset="0"/>
              <a:buChar char="o"/>
            </a:pPr>
            <a:r>
              <a:rPr lang="en-US" sz="5400" b="1" dirty="0">
                <a:solidFill>
                  <a:schemeClr val="accent2">
                    <a:lumMod val="50000"/>
                  </a:schemeClr>
                </a:solidFill>
                <a:latin typeface="Times New Roman" panose="02020603050405020304" pitchFamily="18" charset="0"/>
                <a:cs typeface="Times New Roman" panose="02020603050405020304" pitchFamily="18" charset="0"/>
              </a:rPr>
              <a:t>Having an yearly calendar of events </a:t>
            </a:r>
          </a:p>
          <a:p>
            <a:pPr>
              <a:buFont typeface="Courier New" panose="02070309020205020404" pitchFamily="49" charset="0"/>
              <a:buChar char="o"/>
            </a:pPr>
            <a:r>
              <a:rPr lang="en-US" sz="5400" b="1" dirty="0">
                <a:solidFill>
                  <a:schemeClr val="accent2">
                    <a:lumMod val="50000"/>
                  </a:schemeClr>
                </a:solidFill>
                <a:latin typeface="Times New Roman" panose="02020603050405020304" pitchFamily="18" charset="0"/>
                <a:cs typeface="Times New Roman" panose="02020603050405020304" pitchFamily="18" charset="0"/>
              </a:rPr>
              <a:t>Modern way of response</a:t>
            </a:r>
            <a:endParaRPr lang="en-KE" sz="5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522337D-98B9-428E-822C-CA2BFC9FB1B1}"/>
              </a:ext>
            </a:extLst>
          </p:cNvPr>
          <p:cNvSpPr>
            <a:spLocks noGrp="1"/>
          </p:cNvSpPr>
          <p:nvPr>
            <p:ph type="sldNum" sz="quarter" idx="12"/>
          </p:nvPr>
        </p:nvSpPr>
        <p:spPr/>
        <p:txBody>
          <a:bodyPr/>
          <a:lstStyle/>
          <a:p>
            <a:fld id="{82EE24B5-652C-4DB5-B7C3-B5BBEC1280B1}" type="slidenum">
              <a:rPr lang="en-US" noProof="0" smtClean="0"/>
              <a:t>18</a:t>
            </a:fld>
            <a:endParaRPr lang="en-US" noProof="0" dirty="0"/>
          </a:p>
        </p:txBody>
      </p:sp>
    </p:spTree>
    <p:extLst>
      <p:ext uri="{BB962C8B-B14F-4D97-AF65-F5344CB8AC3E}">
        <p14:creationId xmlns:p14="http://schemas.microsoft.com/office/powerpoint/2010/main" val="367458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9D190-4D40-4231-99C2-9AC6FD6420B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2500" y="1825625"/>
            <a:ext cx="10287000" cy="4349278"/>
          </a:xfrm>
          <a:prstGeom prst="rect">
            <a:avLst/>
          </a:prstGeom>
        </p:spPr>
      </p:pic>
      <p:sp>
        <p:nvSpPr>
          <p:cNvPr id="2" name="Title 1">
            <a:extLst>
              <a:ext uri="{FF2B5EF4-FFF2-40B4-BE49-F238E27FC236}">
                <a16:creationId xmlns:a16="http://schemas.microsoft.com/office/drawing/2014/main" id="{C3A72292-F627-4775-95C0-B1D343AF741E}"/>
              </a:ext>
            </a:extLst>
          </p:cNvPr>
          <p:cNvSpPr>
            <a:spLocks noGrp="1"/>
          </p:cNvSpPr>
          <p:nvPr>
            <p:ph type="title"/>
          </p:nvPr>
        </p:nvSpPr>
        <p:spPr>
          <a:solidFill>
            <a:schemeClr val="accent1"/>
          </a:solidFill>
        </p:spPr>
        <p:txBody>
          <a:bodyPr/>
          <a:lstStyle/>
          <a:p>
            <a:r>
              <a:rPr lang="en-US" dirty="0"/>
              <a:t>Legal and Insurance Implications</a:t>
            </a:r>
            <a:endParaRPr lang="en-KE" dirty="0"/>
          </a:p>
        </p:txBody>
      </p:sp>
      <p:sp>
        <p:nvSpPr>
          <p:cNvPr id="3" name="Content Placeholder 2">
            <a:extLst>
              <a:ext uri="{FF2B5EF4-FFF2-40B4-BE49-F238E27FC236}">
                <a16:creationId xmlns:a16="http://schemas.microsoft.com/office/drawing/2014/main" id="{53077DD3-809F-4366-BC42-ACE4FDCB57AB}"/>
              </a:ext>
            </a:extLst>
          </p:cNvPr>
          <p:cNvSpPr>
            <a:spLocks noGrp="1"/>
          </p:cNvSpPr>
          <p:nvPr>
            <p:ph idx="1"/>
          </p:nvPr>
        </p:nvSpPr>
        <p:spPr>
          <a:noFill/>
        </p:spPr>
        <p:txBody>
          <a:bodyPr/>
          <a:lstStyle/>
          <a:p>
            <a:pPr>
              <a:buFont typeface="Courier New" panose="02070309020205020404" pitchFamily="49" charset="0"/>
              <a:buChar char="o"/>
            </a:pPr>
            <a:r>
              <a:rPr lang="en-US" sz="6000" b="1" dirty="0">
                <a:solidFill>
                  <a:schemeClr val="accent2">
                    <a:lumMod val="50000"/>
                  </a:schemeClr>
                </a:solidFill>
                <a:latin typeface="Times New Roman" panose="02020603050405020304" pitchFamily="18" charset="0"/>
                <a:cs typeface="Times New Roman" panose="02020603050405020304" pitchFamily="18" charset="0"/>
              </a:rPr>
              <a:t>Insurance Policy</a:t>
            </a:r>
          </a:p>
          <a:p>
            <a:pPr>
              <a:buFont typeface="Courier New" panose="02070309020205020404" pitchFamily="49" charset="0"/>
              <a:buChar char="o"/>
            </a:pPr>
            <a:r>
              <a:rPr lang="en-US" sz="6000" b="1" dirty="0">
                <a:solidFill>
                  <a:schemeClr val="accent2">
                    <a:lumMod val="50000"/>
                  </a:schemeClr>
                </a:solidFill>
                <a:latin typeface="Times New Roman" panose="02020603050405020304" pitchFamily="18" charset="0"/>
                <a:cs typeface="Times New Roman" panose="02020603050405020304" pitchFamily="18" charset="0"/>
              </a:rPr>
              <a:t>Implications of insurance</a:t>
            </a:r>
          </a:p>
          <a:p>
            <a:pPr>
              <a:buFont typeface="Courier New" panose="02070309020205020404" pitchFamily="49" charset="0"/>
              <a:buChar char="o"/>
            </a:pPr>
            <a:r>
              <a:rPr lang="en-US" sz="6000" b="1" dirty="0">
                <a:solidFill>
                  <a:schemeClr val="accent2">
                    <a:lumMod val="50000"/>
                  </a:schemeClr>
                </a:solidFill>
                <a:latin typeface="Times New Roman" panose="02020603050405020304" pitchFamily="18" charset="0"/>
                <a:cs typeface="Times New Roman" panose="02020603050405020304" pitchFamily="18" charset="0"/>
              </a:rPr>
              <a:t>Insurance Expenditure</a:t>
            </a:r>
          </a:p>
          <a:p>
            <a:pPr marL="0" indent="0">
              <a:buNone/>
            </a:pPr>
            <a:endParaRPr lang="en-US" dirty="0"/>
          </a:p>
        </p:txBody>
      </p:sp>
      <p:sp>
        <p:nvSpPr>
          <p:cNvPr id="4" name="Slide Number Placeholder 3">
            <a:extLst>
              <a:ext uri="{FF2B5EF4-FFF2-40B4-BE49-F238E27FC236}">
                <a16:creationId xmlns:a16="http://schemas.microsoft.com/office/drawing/2014/main" id="{440927D6-5F71-4690-9B38-7BE27016CEA2}"/>
              </a:ext>
            </a:extLst>
          </p:cNvPr>
          <p:cNvSpPr>
            <a:spLocks noGrp="1"/>
          </p:cNvSpPr>
          <p:nvPr>
            <p:ph type="sldNum" sz="quarter" idx="12"/>
          </p:nvPr>
        </p:nvSpPr>
        <p:spPr/>
        <p:txBody>
          <a:bodyPr/>
          <a:lstStyle/>
          <a:p>
            <a:fld id="{82EE24B5-652C-4DB5-B7C3-B5BBEC1280B1}" type="slidenum">
              <a:rPr lang="en-US" noProof="0" smtClean="0"/>
              <a:t>19</a:t>
            </a:fld>
            <a:endParaRPr lang="en-US" noProof="0" dirty="0"/>
          </a:p>
        </p:txBody>
      </p:sp>
    </p:spTree>
    <p:extLst>
      <p:ext uri="{BB962C8B-B14F-4D97-AF65-F5344CB8AC3E}">
        <p14:creationId xmlns:p14="http://schemas.microsoft.com/office/powerpoint/2010/main" val="288812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5D67B0-A305-4ED5-8833-94F71EDD77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 y="158750"/>
            <a:ext cx="11430000" cy="6540500"/>
          </a:xfrm>
          <a:prstGeom prst="rect">
            <a:avLst/>
          </a:prstGeom>
        </p:spPr>
      </p:pic>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449590" y="747252"/>
            <a:ext cx="5165558" cy="833856"/>
          </a:xfrm>
        </p:spPr>
        <p:txBody>
          <a:bodyPr>
            <a:normAutofit/>
          </a:bodyPr>
          <a:lstStyle/>
          <a:p>
            <a:r>
              <a:rPr lang="en-US" sz="1600" dirty="0">
                <a:solidFill>
                  <a:schemeClr val="bg1"/>
                </a:solidFill>
              </a:rPr>
              <a:t>CURRENT RESOURCES EVALUATION AND COMPETENCE</a:t>
            </a:r>
            <a:endParaRPr lang="en-US" sz="1600"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449590" y="1553582"/>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581169" y="1563451"/>
            <a:ext cx="5181600"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spc="-25" dirty="0">
                <a:solidFill>
                  <a:schemeClr val="bg2">
                    <a:lumMod val="20000"/>
                    <a:lumOff val="80000"/>
                  </a:schemeClr>
                </a:solidFill>
                <a:cs typeface="Arial"/>
              </a:rPr>
              <a:t>A resource is </a:t>
            </a:r>
            <a:r>
              <a:rPr lang="en-US" dirty="0">
                <a:solidFill>
                  <a:schemeClr val="bg1"/>
                </a:solidFill>
              </a:rPr>
              <a:t>a stock or supply of money, materials, staff, and other assets that can be drawn on by a person or organization in order to function effectively</a:t>
            </a:r>
            <a:endParaRPr lang="en-US" sz="1800" i="1" spc="-25" dirty="0">
              <a:solidFill>
                <a:schemeClr val="bg1"/>
              </a:solidFill>
              <a:cs typeface="Arial"/>
            </a:endParaRPr>
          </a:p>
          <a:p>
            <a:pPr marL="0" indent="0">
              <a:buNone/>
            </a:pPr>
            <a:r>
              <a:rPr lang="en-US" dirty="0">
                <a:solidFill>
                  <a:schemeClr val="bg1"/>
                </a:solidFill>
              </a:rPr>
              <a:t>Competence is the ability to do something successfully or efficiently</a:t>
            </a:r>
            <a:endParaRPr lang="en-US" sz="1800" i="1" spc="-25" dirty="0">
              <a:solidFill>
                <a:schemeClr val="bg1"/>
              </a:solidFill>
              <a:cs typeface="Arial"/>
            </a:endParaRPr>
          </a:p>
        </p:txBody>
      </p:sp>
      <p:sp>
        <p:nvSpPr>
          <p:cNvPr id="10" name="TextBox 9">
            <a:extLst>
              <a:ext uri="{FF2B5EF4-FFF2-40B4-BE49-F238E27FC236}">
                <a16:creationId xmlns:a16="http://schemas.microsoft.com/office/drawing/2014/main" id="{92023C73-FCE6-4E3A-BD84-0EC5CB468BEC}"/>
              </a:ext>
            </a:extLst>
          </p:cNvPr>
          <p:cNvSpPr txBox="1"/>
          <p:nvPr/>
        </p:nvSpPr>
        <p:spPr>
          <a:xfrm>
            <a:off x="381000" y="6699250"/>
            <a:ext cx="11430000" cy="230832"/>
          </a:xfrm>
          <a:prstGeom prst="rect">
            <a:avLst/>
          </a:prstGeom>
          <a:noFill/>
        </p:spPr>
        <p:txBody>
          <a:bodyPr wrap="square" rtlCol="0">
            <a:spAutoFit/>
          </a:bodyPr>
          <a:lstStyle/>
          <a:p>
            <a:r>
              <a:rPr lang="en-KE" sz="900">
                <a:hlinkClick r:id="rId4" tooltip="http://www.picserver.org/c/competence.html"/>
              </a:rPr>
              <a:t>This Photo</a:t>
            </a:r>
            <a:r>
              <a:rPr lang="en-KE" sz="900"/>
              <a:t> by Unknown Author is licensed under </a:t>
            </a:r>
            <a:r>
              <a:rPr lang="en-KE" sz="900">
                <a:hlinkClick r:id="rId5" tooltip="https://creativecommons.org/licenses/by-sa/3.0/"/>
              </a:rPr>
              <a:t>CC BY-SA</a:t>
            </a:r>
            <a:endParaRPr lang="en-KE" sz="900"/>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13BFF2-23DD-451B-9C88-F5069073DF4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200" y="2215144"/>
            <a:ext cx="9826581" cy="4642856"/>
          </a:xfrm>
          <a:prstGeom prst="rect">
            <a:avLst/>
          </a:prstGeom>
        </p:spPr>
      </p:pic>
      <p:sp>
        <p:nvSpPr>
          <p:cNvPr id="2" name="Title 1">
            <a:extLst>
              <a:ext uri="{FF2B5EF4-FFF2-40B4-BE49-F238E27FC236}">
                <a16:creationId xmlns:a16="http://schemas.microsoft.com/office/drawing/2014/main" id="{45D5B087-4417-46E0-8A18-B27D9A928F63}"/>
              </a:ext>
            </a:extLst>
          </p:cNvPr>
          <p:cNvSpPr>
            <a:spLocks noGrp="1"/>
          </p:cNvSpPr>
          <p:nvPr>
            <p:ph type="title"/>
          </p:nvPr>
        </p:nvSpPr>
        <p:spPr>
          <a:solidFill>
            <a:schemeClr val="tx2">
              <a:lumMod val="50000"/>
              <a:lumOff val="50000"/>
            </a:schemeClr>
          </a:solidFill>
        </p:spPr>
        <p:txBody>
          <a:bodyPr/>
          <a:lstStyle/>
          <a:p>
            <a:r>
              <a:rPr lang="en-US" dirty="0"/>
              <a:t>Access money for infrastructure project </a:t>
            </a:r>
            <a:br>
              <a:rPr lang="en-KE" dirty="0"/>
            </a:br>
            <a:endParaRPr lang="en-KE" dirty="0"/>
          </a:p>
        </p:txBody>
      </p:sp>
      <p:sp>
        <p:nvSpPr>
          <p:cNvPr id="3" name="Content Placeholder 2">
            <a:extLst>
              <a:ext uri="{FF2B5EF4-FFF2-40B4-BE49-F238E27FC236}">
                <a16:creationId xmlns:a16="http://schemas.microsoft.com/office/drawing/2014/main" id="{42BE60D9-3249-4FA6-ACE6-E31A0797E98B}"/>
              </a:ext>
            </a:extLst>
          </p:cNvPr>
          <p:cNvSpPr>
            <a:spLocks noGrp="1"/>
          </p:cNvSpPr>
          <p:nvPr>
            <p:ph idx="1"/>
          </p:nvPr>
        </p:nvSpPr>
        <p:spPr/>
        <p:txBody>
          <a:bodyPr>
            <a:normAutofit/>
          </a:bodyPr>
          <a:lstStyle/>
          <a:p>
            <a:pP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Access to money</a:t>
            </a:r>
          </a:p>
          <a:p>
            <a:pP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Money appropriation</a:t>
            </a:r>
          </a:p>
          <a:p>
            <a:pP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Expenditure projections</a:t>
            </a:r>
            <a:endParaRPr lang="en-KE" sz="6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1F219B-94CC-4E47-BA54-ECD6F814AB69}"/>
              </a:ext>
            </a:extLst>
          </p:cNvPr>
          <p:cNvSpPr>
            <a:spLocks noGrp="1"/>
          </p:cNvSpPr>
          <p:nvPr>
            <p:ph type="sldNum" sz="quarter" idx="12"/>
          </p:nvPr>
        </p:nvSpPr>
        <p:spPr/>
        <p:txBody>
          <a:bodyPr/>
          <a:lstStyle/>
          <a:p>
            <a:fld id="{82EE24B5-652C-4DB5-B7C3-B5BBEC1280B1}" type="slidenum">
              <a:rPr lang="en-US" noProof="0" smtClean="0"/>
              <a:t>20</a:t>
            </a:fld>
            <a:endParaRPr lang="en-US" noProof="0" dirty="0"/>
          </a:p>
        </p:txBody>
      </p:sp>
    </p:spTree>
    <p:extLst>
      <p:ext uri="{BB962C8B-B14F-4D97-AF65-F5344CB8AC3E}">
        <p14:creationId xmlns:p14="http://schemas.microsoft.com/office/powerpoint/2010/main" val="151087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984F25-3AA1-4DD9-8B90-B914FDACA473}"/>
              </a:ext>
            </a:extLst>
          </p:cNvPr>
          <p:cNvSpPr>
            <a:spLocks noGrp="1"/>
          </p:cNvSpPr>
          <p:nvPr>
            <p:ph type="sldNum" sz="quarter" idx="12"/>
          </p:nvPr>
        </p:nvSpPr>
        <p:spPr/>
        <p:txBody>
          <a:bodyPr/>
          <a:lstStyle/>
          <a:p>
            <a:fld id="{82EE24B5-652C-4DB5-B7C3-B5BBEC1280B1}" type="slidenum">
              <a:rPr lang="en-US" noProof="0" smtClean="0"/>
              <a:t>21</a:t>
            </a:fld>
            <a:endParaRPr lang="en-US" noProof="0" dirty="0"/>
          </a:p>
        </p:txBody>
      </p:sp>
      <p:pic>
        <p:nvPicPr>
          <p:cNvPr id="4" name="Picture 3">
            <a:extLst>
              <a:ext uri="{FF2B5EF4-FFF2-40B4-BE49-F238E27FC236}">
                <a16:creationId xmlns:a16="http://schemas.microsoft.com/office/drawing/2014/main" id="{AA069A84-C241-453E-AF90-379A0B641F5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26A9BC4-6C79-4C86-A45F-F0392D2B400B}"/>
              </a:ext>
            </a:extLst>
          </p:cNvPr>
          <p:cNvSpPr txBox="1"/>
          <p:nvPr/>
        </p:nvSpPr>
        <p:spPr>
          <a:xfrm>
            <a:off x="0" y="6858000"/>
            <a:ext cx="12192000" cy="230832"/>
          </a:xfrm>
          <a:prstGeom prst="rect">
            <a:avLst/>
          </a:prstGeom>
          <a:noFill/>
        </p:spPr>
        <p:txBody>
          <a:bodyPr wrap="square" rtlCol="0">
            <a:spAutoFit/>
          </a:bodyPr>
          <a:lstStyle/>
          <a:p>
            <a:r>
              <a:rPr lang="en-KE" sz="900">
                <a:hlinkClick r:id="rId3" tooltip="http://singanewsongpoetry.blogspot.com/2012/09/thank-you-pictures.html"/>
              </a:rPr>
              <a:t>This Photo</a:t>
            </a:r>
            <a:r>
              <a:rPr lang="en-KE" sz="900"/>
              <a:t> by Unknown Author is licensed under </a:t>
            </a:r>
            <a:r>
              <a:rPr lang="en-KE" sz="900">
                <a:hlinkClick r:id="rId4" tooltip="https://creativecommons.org/licenses/by/3.0/"/>
              </a:rPr>
              <a:t>CC BY</a:t>
            </a:r>
            <a:endParaRPr lang="en-KE" sz="900"/>
          </a:p>
        </p:txBody>
      </p:sp>
    </p:spTree>
    <p:extLst>
      <p:ext uri="{BB962C8B-B14F-4D97-AF65-F5344CB8AC3E}">
        <p14:creationId xmlns:p14="http://schemas.microsoft.com/office/powerpoint/2010/main" val="69920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RESOURCES </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p:nvPr/>
        </p:nvCxnSpPr>
        <p:spPr>
          <a:xfrm>
            <a:off x="6096000" y="4101403"/>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4583907" y="4487445"/>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SUCCESS</a:t>
            </a:r>
          </a:p>
        </p:txBody>
      </p:sp>
      <p:graphicFrame>
        <p:nvGraphicFramePr>
          <p:cNvPr id="3" name="Table 2">
            <a:extLst>
              <a:ext uri="{FF2B5EF4-FFF2-40B4-BE49-F238E27FC236}">
                <a16:creationId xmlns:a16="http://schemas.microsoft.com/office/drawing/2014/main" id="{E57B57A6-5E25-46BD-B465-AA4D224AEF1C}"/>
              </a:ext>
            </a:extLst>
          </p:cNvPr>
          <p:cNvGraphicFramePr>
            <a:graphicFrameLocks noGrp="1"/>
          </p:cNvGraphicFramePr>
          <p:nvPr>
            <p:extLst>
              <p:ext uri="{D42A27DB-BD31-4B8C-83A1-F6EECF244321}">
                <p14:modId xmlns:p14="http://schemas.microsoft.com/office/powerpoint/2010/main" val="1585438618"/>
              </p:ext>
            </p:extLst>
          </p:nvPr>
        </p:nvGraphicFramePr>
        <p:xfrm>
          <a:off x="207115" y="2041561"/>
          <a:ext cx="11840723" cy="2059842"/>
        </p:xfrm>
        <a:graphic>
          <a:graphicData uri="http://schemas.openxmlformats.org/drawingml/2006/table">
            <a:tbl>
              <a:tblPr firstRow="1" bandRow="1">
                <a:tableStyleId>{5C22544A-7EE6-4342-B048-85BDC9FD1C3A}</a:tableStyleId>
              </a:tblPr>
              <a:tblGrid>
                <a:gridCol w="1318009">
                  <a:extLst>
                    <a:ext uri="{9D8B030D-6E8A-4147-A177-3AD203B41FA5}">
                      <a16:colId xmlns:a16="http://schemas.microsoft.com/office/drawing/2014/main" val="1463548738"/>
                    </a:ext>
                  </a:extLst>
                </a:gridCol>
                <a:gridCol w="1785811">
                  <a:extLst>
                    <a:ext uri="{9D8B030D-6E8A-4147-A177-3AD203B41FA5}">
                      <a16:colId xmlns:a16="http://schemas.microsoft.com/office/drawing/2014/main" val="1740566318"/>
                    </a:ext>
                  </a:extLst>
                </a:gridCol>
                <a:gridCol w="1551910">
                  <a:extLst>
                    <a:ext uri="{9D8B030D-6E8A-4147-A177-3AD203B41FA5}">
                      <a16:colId xmlns:a16="http://schemas.microsoft.com/office/drawing/2014/main" val="1462792057"/>
                    </a:ext>
                  </a:extLst>
                </a:gridCol>
                <a:gridCol w="1673879">
                  <a:extLst>
                    <a:ext uri="{9D8B030D-6E8A-4147-A177-3AD203B41FA5}">
                      <a16:colId xmlns:a16="http://schemas.microsoft.com/office/drawing/2014/main" val="2773597849"/>
                    </a:ext>
                  </a:extLst>
                </a:gridCol>
                <a:gridCol w="1655806">
                  <a:extLst>
                    <a:ext uri="{9D8B030D-6E8A-4147-A177-3AD203B41FA5}">
                      <a16:colId xmlns:a16="http://schemas.microsoft.com/office/drawing/2014/main" val="2312869015"/>
                    </a:ext>
                  </a:extLst>
                </a:gridCol>
                <a:gridCol w="1334529">
                  <a:extLst>
                    <a:ext uri="{9D8B030D-6E8A-4147-A177-3AD203B41FA5}">
                      <a16:colId xmlns:a16="http://schemas.microsoft.com/office/drawing/2014/main" val="619400723"/>
                    </a:ext>
                  </a:extLst>
                </a:gridCol>
                <a:gridCol w="2520779">
                  <a:extLst>
                    <a:ext uri="{9D8B030D-6E8A-4147-A177-3AD203B41FA5}">
                      <a16:colId xmlns:a16="http://schemas.microsoft.com/office/drawing/2014/main" val="4179112507"/>
                    </a:ext>
                  </a:extLst>
                </a:gridCol>
              </a:tblGrid>
              <a:tr h="2059842">
                <a:tc>
                  <a:txBody>
                    <a:bodyPr/>
                    <a:lstStyle/>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  Human resources</a:t>
                      </a:r>
                      <a:endParaRPr lang="en-KE" dirty="0"/>
                    </a:p>
                  </a:txBody>
                  <a:tcPr>
                    <a:noFill/>
                  </a:tcPr>
                </a:tc>
                <a:tc>
                  <a:txBody>
                    <a:bodyPr/>
                    <a:lstStyle/>
                    <a:p>
                      <a:r>
                        <a:rPr lang="en-US" sz="1800" b="1" kern="1200" dirty="0">
                          <a:solidFill>
                            <a:schemeClr val="lt1"/>
                          </a:solidFill>
                          <a:effectLst/>
                          <a:latin typeface="+mn-lt"/>
                          <a:ea typeface="+mn-ea"/>
                          <a:cs typeface="+mn-cs"/>
                        </a:rPr>
                        <a:t>Technological</a:t>
                      </a:r>
                      <a:endParaRPr lang="en-KE" dirty="0"/>
                    </a:p>
                  </a:txBody>
                  <a:tcPr>
                    <a:noFill/>
                  </a:tcPr>
                </a:tc>
                <a:tc>
                  <a:txBody>
                    <a:bodyPr/>
                    <a:lstStyle/>
                    <a:p>
                      <a:r>
                        <a:rPr lang="en-US" sz="1800" b="1" kern="1200" dirty="0">
                          <a:solidFill>
                            <a:schemeClr val="lt1"/>
                          </a:solidFill>
                          <a:effectLst/>
                          <a:latin typeface="+mn-lt"/>
                          <a:ea typeface="+mn-ea"/>
                          <a:cs typeface="+mn-cs"/>
                        </a:rPr>
                        <a:t>Good will resource </a:t>
                      </a:r>
                      <a:endParaRPr lang="en-KE" dirty="0"/>
                    </a:p>
                  </a:txBody>
                  <a:tcPr>
                    <a:noFill/>
                  </a:tcPr>
                </a:tc>
                <a:tc>
                  <a:txBody>
                    <a:bodyPr/>
                    <a:lstStyle/>
                    <a:p>
                      <a:r>
                        <a:rPr lang="en-US" sz="1800" b="1" kern="1200" dirty="0">
                          <a:solidFill>
                            <a:schemeClr val="lt1"/>
                          </a:solidFill>
                          <a:effectLst/>
                          <a:latin typeface="+mn-lt"/>
                          <a:ea typeface="+mn-ea"/>
                          <a:cs typeface="+mn-cs"/>
                        </a:rPr>
                        <a:t>Infrastructure </a:t>
                      </a:r>
                      <a:endParaRPr lang="en-KE" dirty="0"/>
                    </a:p>
                  </a:txBody>
                  <a:tcPr>
                    <a:noFill/>
                  </a:tcPr>
                </a:tc>
                <a:tc>
                  <a:txBody>
                    <a:bodyPr/>
                    <a:lstStyle/>
                    <a:p>
                      <a:r>
                        <a:rPr lang="en-US" sz="1800" b="1" kern="1200" dirty="0">
                          <a:solidFill>
                            <a:schemeClr val="lt1"/>
                          </a:solidFill>
                          <a:effectLst/>
                          <a:latin typeface="+mn-lt"/>
                          <a:ea typeface="+mn-ea"/>
                          <a:cs typeface="+mn-cs"/>
                        </a:rPr>
                        <a:t>Economic empowerment resource </a:t>
                      </a:r>
                      <a:endParaRPr lang="en-KE" dirty="0"/>
                    </a:p>
                  </a:txBody>
                  <a:tcPr>
                    <a:noFill/>
                  </a:tcPr>
                </a:tc>
                <a:tc>
                  <a:txBody>
                    <a:bodyPr/>
                    <a:lstStyle/>
                    <a:p>
                      <a:r>
                        <a:rPr lang="en-US" sz="1800" b="1" kern="1200" dirty="0">
                          <a:solidFill>
                            <a:schemeClr val="lt1"/>
                          </a:solidFill>
                          <a:effectLst/>
                          <a:latin typeface="+mn-lt"/>
                          <a:ea typeface="+mn-ea"/>
                          <a:cs typeface="+mn-cs"/>
                        </a:rPr>
                        <a:t>Financial resources</a:t>
                      </a:r>
                      <a:endParaRPr lang="en-KE" dirty="0"/>
                    </a:p>
                  </a:txBody>
                  <a:tcPr>
                    <a:noFill/>
                  </a:tcPr>
                </a:tc>
                <a:tc>
                  <a:txBody>
                    <a:bodyPr/>
                    <a:lstStyle/>
                    <a:p>
                      <a:r>
                        <a:rPr lang="en-US" sz="1800" b="1" kern="1200" dirty="0">
                          <a:solidFill>
                            <a:schemeClr val="lt1"/>
                          </a:solidFill>
                          <a:effectLst/>
                          <a:latin typeface="+mn-lt"/>
                          <a:ea typeface="+mn-ea"/>
                          <a:cs typeface="+mn-cs"/>
                        </a:rPr>
                        <a:t>Planning resources </a:t>
                      </a:r>
                      <a:endParaRPr lang="en-KE" dirty="0"/>
                    </a:p>
                  </a:txBody>
                  <a:tcPr>
                    <a:noFill/>
                  </a:tcPr>
                </a:tc>
                <a:extLst>
                  <a:ext uri="{0D108BD9-81ED-4DB2-BD59-A6C34878D82A}">
                    <a16:rowId xmlns:a16="http://schemas.microsoft.com/office/drawing/2014/main" val="4130027139"/>
                  </a:ext>
                </a:extLst>
              </a:tr>
            </a:tbl>
          </a:graphicData>
        </a:graphic>
      </p:graphicFrame>
    </p:spTree>
    <p:extLst>
      <p:ext uri="{BB962C8B-B14F-4D97-AF65-F5344CB8AC3E}">
        <p14:creationId xmlns:p14="http://schemas.microsoft.com/office/powerpoint/2010/main" val="21653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2D7-40A9-48CA-A7ED-99A69CEEF6FC}"/>
              </a:ext>
            </a:extLst>
          </p:cNvPr>
          <p:cNvSpPr>
            <a:spLocks noGrp="1"/>
          </p:cNvSpPr>
          <p:nvPr>
            <p:ph type="title"/>
          </p:nvPr>
        </p:nvSpPr>
        <p:spPr>
          <a:solidFill>
            <a:schemeClr val="accent1"/>
          </a:solidFill>
        </p:spPr>
        <p:txBody>
          <a:bodyPr/>
          <a:lstStyle/>
          <a:p>
            <a:r>
              <a:rPr lang="en-US" dirty="0"/>
              <a:t>HUMAN RESOURCE</a:t>
            </a:r>
            <a:br>
              <a:rPr lang="en-US" dirty="0"/>
            </a:br>
            <a:endParaRPr lang="en-KE" dirty="0"/>
          </a:p>
        </p:txBody>
      </p:sp>
      <p:sp>
        <p:nvSpPr>
          <p:cNvPr id="3" name="Content Placeholder 2">
            <a:extLst>
              <a:ext uri="{FF2B5EF4-FFF2-40B4-BE49-F238E27FC236}">
                <a16:creationId xmlns:a16="http://schemas.microsoft.com/office/drawing/2014/main" id="{D24919EB-0F9C-466E-BBD5-01151C8E9680}"/>
              </a:ext>
            </a:extLst>
          </p:cNvPr>
          <p:cNvSpPr>
            <a:spLocks noGrp="1"/>
          </p:cNvSpPr>
          <p:nvPr>
            <p:ph idx="1"/>
          </p:nvPr>
        </p:nvSpPr>
        <p:spPr>
          <a:solidFill>
            <a:schemeClr val="tx2">
              <a:lumMod val="25000"/>
              <a:lumOff val="75000"/>
            </a:schemeClr>
          </a:solidFill>
        </p:spPr>
        <p:txBody>
          <a:bodyPr/>
          <a:lstStyle/>
          <a:p>
            <a:r>
              <a:rPr lang="en-US" dirty="0" err="1">
                <a:ln w="0"/>
                <a:solidFill>
                  <a:schemeClr val="tx1"/>
                </a:solidFill>
                <a:effectLst>
                  <a:outerShdw blurRad="38100" dist="19050" dir="2700000" algn="tl" rotWithShape="0">
                    <a:schemeClr val="dk1">
                      <a:alpha val="40000"/>
                    </a:schemeClr>
                  </a:outerShdw>
                </a:effectLst>
              </a:rPr>
              <a:t>ThirstAid</a:t>
            </a:r>
            <a:r>
              <a:rPr lang="en-US" dirty="0">
                <a:ln w="0"/>
                <a:solidFill>
                  <a:schemeClr val="tx1"/>
                </a:solidFill>
                <a:effectLst>
                  <a:outerShdw blurRad="38100" dist="19050" dir="2700000" algn="tl" rotWithShape="0">
                    <a:schemeClr val="dk1">
                      <a:alpha val="40000"/>
                    </a:schemeClr>
                  </a:outerShdw>
                </a:effectLst>
              </a:rPr>
              <a:t> has a well laid down division of roles and responsibilities.</a:t>
            </a:r>
          </a:p>
          <a:p>
            <a:endParaRPr lang="en-KE"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a:extLst>
              <a:ext uri="{FF2B5EF4-FFF2-40B4-BE49-F238E27FC236}">
                <a16:creationId xmlns:a16="http://schemas.microsoft.com/office/drawing/2014/main" id="{CDE3CF70-D0AD-463D-8C62-A0FC14E8B645}"/>
              </a:ext>
            </a:extLst>
          </p:cNvPr>
          <p:cNvSpPr>
            <a:spLocks noGrp="1"/>
          </p:cNvSpPr>
          <p:nvPr>
            <p:ph type="sldNum" sz="quarter" idx="12"/>
          </p:nvPr>
        </p:nvSpPr>
        <p:spPr/>
        <p:txBody>
          <a:bodyPr/>
          <a:lstStyle/>
          <a:p>
            <a:fld id="{82EE24B5-652C-4DB5-B7C3-B5BBEC1280B1}" type="slidenum">
              <a:rPr lang="en-US" noProof="0" smtClean="0"/>
              <a:t>4</a:t>
            </a:fld>
            <a:endParaRPr lang="en-US" noProof="0" dirty="0"/>
          </a:p>
        </p:txBody>
      </p:sp>
      <p:sp>
        <p:nvSpPr>
          <p:cNvPr id="6" name="Rectangle 5">
            <a:extLst>
              <a:ext uri="{FF2B5EF4-FFF2-40B4-BE49-F238E27FC236}">
                <a16:creationId xmlns:a16="http://schemas.microsoft.com/office/drawing/2014/main" id="{3B75E928-78EF-483D-9C1C-19D0F9933A3E}"/>
              </a:ext>
            </a:extLst>
          </p:cNvPr>
          <p:cNvSpPr/>
          <p:nvPr/>
        </p:nvSpPr>
        <p:spPr>
          <a:xfrm>
            <a:off x="4301543" y="2322548"/>
            <a:ext cx="1674253" cy="46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JESS CHAIR</a:t>
            </a:r>
            <a:endParaRPr lang="en-KE" dirty="0"/>
          </a:p>
        </p:txBody>
      </p:sp>
      <p:sp>
        <p:nvSpPr>
          <p:cNvPr id="7" name="Rectangle 6">
            <a:extLst>
              <a:ext uri="{FF2B5EF4-FFF2-40B4-BE49-F238E27FC236}">
                <a16:creationId xmlns:a16="http://schemas.microsoft.com/office/drawing/2014/main" id="{5FCE4EAC-1227-4AD8-A462-DBFEC6638A8C}"/>
              </a:ext>
            </a:extLst>
          </p:cNvPr>
          <p:cNvSpPr/>
          <p:nvPr/>
        </p:nvSpPr>
        <p:spPr>
          <a:xfrm>
            <a:off x="4301544" y="3164816"/>
            <a:ext cx="1531303" cy="3992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TRUSTEES</a:t>
            </a:r>
            <a:endParaRPr lang="en-KE" dirty="0"/>
          </a:p>
        </p:txBody>
      </p:sp>
      <p:sp>
        <p:nvSpPr>
          <p:cNvPr id="8" name="Rectangle 7">
            <a:extLst>
              <a:ext uri="{FF2B5EF4-FFF2-40B4-BE49-F238E27FC236}">
                <a16:creationId xmlns:a16="http://schemas.microsoft.com/office/drawing/2014/main" id="{79D76025-094B-4539-BE42-41C63735D28E}"/>
              </a:ext>
            </a:extLst>
          </p:cNvPr>
          <p:cNvSpPr/>
          <p:nvPr/>
        </p:nvSpPr>
        <p:spPr>
          <a:xfrm>
            <a:off x="4301544" y="3869890"/>
            <a:ext cx="1674253" cy="3992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JAMALCEO</a:t>
            </a:r>
            <a:endParaRPr lang="en-KE" dirty="0"/>
          </a:p>
        </p:txBody>
      </p:sp>
      <p:sp>
        <p:nvSpPr>
          <p:cNvPr id="9" name="Rectangle 8">
            <a:extLst>
              <a:ext uri="{FF2B5EF4-FFF2-40B4-BE49-F238E27FC236}">
                <a16:creationId xmlns:a16="http://schemas.microsoft.com/office/drawing/2014/main" id="{6BC85F9A-ED11-4E6D-8B83-6C7482EE6A98}"/>
              </a:ext>
            </a:extLst>
          </p:cNvPr>
          <p:cNvSpPr/>
          <p:nvPr/>
        </p:nvSpPr>
        <p:spPr>
          <a:xfrm>
            <a:off x="7302322" y="4919725"/>
            <a:ext cx="1150303" cy="3992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JONAH</a:t>
            </a:r>
            <a:endParaRPr lang="en-KE" dirty="0"/>
          </a:p>
        </p:txBody>
      </p:sp>
      <p:sp>
        <p:nvSpPr>
          <p:cNvPr id="10" name="Rectangle 9">
            <a:extLst>
              <a:ext uri="{FF2B5EF4-FFF2-40B4-BE49-F238E27FC236}">
                <a16:creationId xmlns:a16="http://schemas.microsoft.com/office/drawing/2014/main" id="{94155718-D9C0-4E9E-9B0B-60DEACD3C65A}"/>
              </a:ext>
            </a:extLst>
          </p:cNvPr>
          <p:cNvSpPr/>
          <p:nvPr/>
        </p:nvSpPr>
        <p:spPr>
          <a:xfrm>
            <a:off x="4770225" y="4974209"/>
            <a:ext cx="1056065" cy="3992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SOPHIE</a:t>
            </a:r>
            <a:endParaRPr lang="en-KE" dirty="0"/>
          </a:p>
        </p:txBody>
      </p:sp>
      <p:sp>
        <p:nvSpPr>
          <p:cNvPr id="11" name="Rectangle 10">
            <a:extLst>
              <a:ext uri="{FF2B5EF4-FFF2-40B4-BE49-F238E27FC236}">
                <a16:creationId xmlns:a16="http://schemas.microsoft.com/office/drawing/2014/main" id="{54C755BB-359F-435D-96F2-0928CB271BA0}"/>
              </a:ext>
            </a:extLst>
          </p:cNvPr>
          <p:cNvSpPr/>
          <p:nvPr/>
        </p:nvSpPr>
        <p:spPr>
          <a:xfrm>
            <a:off x="2717443" y="4986268"/>
            <a:ext cx="1056066" cy="5087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OLIVER</a:t>
            </a:r>
            <a:endParaRPr lang="en-KE" dirty="0"/>
          </a:p>
        </p:txBody>
      </p:sp>
      <p:sp>
        <p:nvSpPr>
          <p:cNvPr id="12" name="Rectangle 11">
            <a:extLst>
              <a:ext uri="{FF2B5EF4-FFF2-40B4-BE49-F238E27FC236}">
                <a16:creationId xmlns:a16="http://schemas.microsoft.com/office/drawing/2014/main" id="{E988A415-DA3B-4177-B2F1-D0B8B8B5EC8C}"/>
              </a:ext>
            </a:extLst>
          </p:cNvPr>
          <p:cNvSpPr/>
          <p:nvPr/>
        </p:nvSpPr>
        <p:spPr>
          <a:xfrm>
            <a:off x="9928657" y="4907918"/>
            <a:ext cx="940157" cy="3327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AMIR</a:t>
            </a:r>
            <a:endParaRPr lang="en-KE" dirty="0"/>
          </a:p>
        </p:txBody>
      </p:sp>
      <p:sp>
        <p:nvSpPr>
          <p:cNvPr id="13" name="Rectangle 12">
            <a:extLst>
              <a:ext uri="{FF2B5EF4-FFF2-40B4-BE49-F238E27FC236}">
                <a16:creationId xmlns:a16="http://schemas.microsoft.com/office/drawing/2014/main" id="{42EB9F28-50B4-45A1-8B74-034C9DDFE93A}"/>
              </a:ext>
            </a:extLst>
          </p:cNvPr>
          <p:cNvSpPr/>
          <p:nvPr/>
        </p:nvSpPr>
        <p:spPr>
          <a:xfrm>
            <a:off x="568609" y="4986268"/>
            <a:ext cx="939503" cy="4164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MIA</a:t>
            </a:r>
            <a:endParaRPr lang="en-KE" dirty="0"/>
          </a:p>
        </p:txBody>
      </p:sp>
      <p:cxnSp>
        <p:nvCxnSpPr>
          <p:cNvPr id="19" name="Straight Connector 18">
            <a:extLst>
              <a:ext uri="{FF2B5EF4-FFF2-40B4-BE49-F238E27FC236}">
                <a16:creationId xmlns:a16="http://schemas.microsoft.com/office/drawing/2014/main" id="{09E118D0-92D8-4784-B6AA-347BB4164569}"/>
              </a:ext>
            </a:extLst>
          </p:cNvPr>
          <p:cNvCxnSpPr>
            <a:cxnSpLocks/>
          </p:cNvCxnSpPr>
          <p:nvPr/>
        </p:nvCxnSpPr>
        <p:spPr>
          <a:xfrm>
            <a:off x="5067195" y="2788788"/>
            <a:ext cx="0" cy="412976"/>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A85BFE5-C249-493F-9A64-5708755A603A}"/>
              </a:ext>
            </a:extLst>
          </p:cNvPr>
          <p:cNvCxnSpPr>
            <a:cxnSpLocks/>
            <a:stCxn id="7" idx="2"/>
          </p:cNvCxnSpPr>
          <p:nvPr/>
        </p:nvCxnSpPr>
        <p:spPr>
          <a:xfrm flipH="1">
            <a:off x="5067195" y="3564061"/>
            <a:ext cx="1" cy="27733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675988-A725-49AB-969A-5B1A84389382}"/>
              </a:ext>
            </a:extLst>
          </p:cNvPr>
          <p:cNvCxnSpPr>
            <a:stCxn id="8" idx="2"/>
          </p:cNvCxnSpPr>
          <p:nvPr/>
        </p:nvCxnSpPr>
        <p:spPr>
          <a:xfrm flipH="1">
            <a:off x="5138669" y="4269135"/>
            <a:ext cx="2" cy="34150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6BC2272-A29B-4C8D-B8E3-1AEE98560975}"/>
              </a:ext>
            </a:extLst>
          </p:cNvPr>
          <p:cNvCxnSpPr/>
          <p:nvPr/>
        </p:nvCxnSpPr>
        <p:spPr>
          <a:xfrm>
            <a:off x="1038360" y="4610637"/>
            <a:ext cx="9200344"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CBEAA23-64A9-4271-B88D-4AD56591A318}"/>
              </a:ext>
            </a:extLst>
          </p:cNvPr>
          <p:cNvCxnSpPr>
            <a:endCxn id="13" idx="0"/>
          </p:cNvCxnSpPr>
          <p:nvPr/>
        </p:nvCxnSpPr>
        <p:spPr>
          <a:xfrm>
            <a:off x="1038360" y="4610637"/>
            <a:ext cx="1" cy="375631"/>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B3AD38C-63C7-4D68-A28D-2BEA48F14D02}"/>
              </a:ext>
            </a:extLst>
          </p:cNvPr>
          <p:cNvCxnSpPr>
            <a:cxnSpLocks/>
          </p:cNvCxnSpPr>
          <p:nvPr/>
        </p:nvCxnSpPr>
        <p:spPr>
          <a:xfrm>
            <a:off x="3142445" y="4610637"/>
            <a:ext cx="0" cy="375631"/>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4C2D1F0-BEB1-4AFC-8022-51941CB91AF8}"/>
              </a:ext>
            </a:extLst>
          </p:cNvPr>
          <p:cNvCxnSpPr/>
          <p:nvPr/>
        </p:nvCxnSpPr>
        <p:spPr>
          <a:xfrm>
            <a:off x="5138669" y="4610637"/>
            <a:ext cx="0" cy="30908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D64039E-17BC-4557-A288-7441AA5E5A67}"/>
              </a:ext>
            </a:extLst>
          </p:cNvPr>
          <p:cNvCxnSpPr>
            <a:cxnSpLocks/>
          </p:cNvCxnSpPr>
          <p:nvPr/>
        </p:nvCxnSpPr>
        <p:spPr>
          <a:xfrm>
            <a:off x="7778839" y="4610637"/>
            <a:ext cx="0" cy="297281"/>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0ED4C45-BED2-437D-8969-B0E3756F1723}"/>
              </a:ext>
            </a:extLst>
          </p:cNvPr>
          <p:cNvCxnSpPr/>
          <p:nvPr/>
        </p:nvCxnSpPr>
        <p:spPr>
          <a:xfrm>
            <a:off x="10238704" y="4610637"/>
            <a:ext cx="0" cy="29728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390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9656-9610-4CAD-8F72-FF69B378076D}"/>
              </a:ext>
            </a:extLst>
          </p:cNvPr>
          <p:cNvSpPr>
            <a:spLocks noGrp="1"/>
          </p:cNvSpPr>
          <p:nvPr>
            <p:ph type="title"/>
          </p:nvPr>
        </p:nvSpPr>
        <p:spPr>
          <a:solidFill>
            <a:schemeClr val="accent1"/>
          </a:solidFill>
        </p:spPr>
        <p:txBody>
          <a:bodyPr/>
          <a:lstStyle/>
          <a:p>
            <a:r>
              <a:rPr lang="en-US" dirty="0"/>
              <a:t>Technological Resources</a:t>
            </a:r>
            <a:endParaRPr lang="en-KE" dirty="0"/>
          </a:p>
        </p:txBody>
      </p:sp>
      <p:sp>
        <p:nvSpPr>
          <p:cNvPr id="3" name="Content Placeholder 2">
            <a:extLst>
              <a:ext uri="{FF2B5EF4-FFF2-40B4-BE49-F238E27FC236}">
                <a16:creationId xmlns:a16="http://schemas.microsoft.com/office/drawing/2014/main" id="{8F691367-0CE8-48F5-9728-1285861EE945}"/>
              </a:ext>
            </a:extLst>
          </p:cNvPr>
          <p:cNvSpPr>
            <a:spLocks noGrp="1"/>
          </p:cNvSpPr>
          <p:nvPr>
            <p:ph idx="1"/>
          </p:nvPr>
        </p:nvSpPr>
        <p:spPr>
          <a:solidFill>
            <a:schemeClr val="tx2">
              <a:lumMod val="25000"/>
              <a:lumOff val="75000"/>
            </a:schemeClr>
          </a:solidFill>
        </p:spPr>
        <p:txBody>
          <a:bodyPr>
            <a:noAutofit/>
          </a:bodyPr>
          <a:lstStyle/>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The technological resource make use of , </a:t>
            </a:r>
          </a:p>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People </a:t>
            </a:r>
          </a:p>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 Information security ,</a:t>
            </a:r>
          </a:p>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Machine </a:t>
            </a:r>
          </a:p>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Time</a:t>
            </a:r>
          </a:p>
          <a:p>
            <a:pPr>
              <a:lnSpc>
                <a:spcPct val="100000"/>
              </a:lnSpc>
            </a:pPr>
            <a:r>
              <a:rPr lang="en-US" sz="4000" b="1" dirty="0">
                <a:solidFill>
                  <a:schemeClr val="bg1"/>
                </a:solidFill>
                <a:latin typeface="Times New Roman" panose="02020603050405020304" pitchFamily="18" charset="0"/>
                <a:cs typeface="Times New Roman" panose="02020603050405020304" pitchFamily="18" charset="0"/>
              </a:rPr>
              <a:t> Tools</a:t>
            </a:r>
            <a:endParaRPr lang="en-KE" sz="40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E1B07F-81A1-4A6B-8063-53D35E76D58E}"/>
              </a:ext>
            </a:extLst>
          </p:cNvPr>
          <p:cNvSpPr>
            <a:spLocks noGrp="1"/>
          </p:cNvSpPr>
          <p:nvPr>
            <p:ph type="sldNum" sz="quarter" idx="12"/>
          </p:nvPr>
        </p:nvSpPr>
        <p:spPr/>
        <p:txBody>
          <a:bodyPr/>
          <a:lstStyle/>
          <a:p>
            <a:fld id="{82EE24B5-652C-4DB5-B7C3-B5BBEC1280B1}" type="slidenum">
              <a:rPr lang="en-US" noProof="0" smtClean="0"/>
              <a:t>5</a:t>
            </a:fld>
            <a:endParaRPr lang="en-US" noProof="0" dirty="0"/>
          </a:p>
        </p:txBody>
      </p:sp>
      <p:pic>
        <p:nvPicPr>
          <p:cNvPr id="6" name="Picture 5">
            <a:extLst>
              <a:ext uri="{FF2B5EF4-FFF2-40B4-BE49-F238E27FC236}">
                <a16:creationId xmlns:a16="http://schemas.microsoft.com/office/drawing/2014/main" id="{B3FF1349-A8D0-40DC-95EE-0AC3A3CF7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104" y="3331042"/>
            <a:ext cx="3606085" cy="2622607"/>
          </a:xfrm>
          <a:prstGeom prst="rect">
            <a:avLst/>
          </a:prstGeom>
        </p:spPr>
      </p:pic>
    </p:spTree>
    <p:extLst>
      <p:ext uri="{BB962C8B-B14F-4D97-AF65-F5344CB8AC3E}">
        <p14:creationId xmlns:p14="http://schemas.microsoft.com/office/powerpoint/2010/main" val="115547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C21635-A1DD-4118-8276-569691F880C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1304" y="2021625"/>
            <a:ext cx="10726936" cy="4253382"/>
          </a:xfrm>
          <a:prstGeom prst="rect">
            <a:avLst/>
          </a:prstGeom>
        </p:spPr>
      </p:pic>
      <p:sp>
        <p:nvSpPr>
          <p:cNvPr id="2" name="Title 1">
            <a:extLst>
              <a:ext uri="{FF2B5EF4-FFF2-40B4-BE49-F238E27FC236}">
                <a16:creationId xmlns:a16="http://schemas.microsoft.com/office/drawing/2014/main" id="{5674EEC8-BE3C-4C6C-B84E-604CD5F0A84A}"/>
              </a:ext>
            </a:extLst>
          </p:cNvPr>
          <p:cNvSpPr>
            <a:spLocks noGrp="1"/>
          </p:cNvSpPr>
          <p:nvPr>
            <p:ph type="title"/>
          </p:nvPr>
        </p:nvSpPr>
        <p:spPr/>
        <p:txBody>
          <a:bodyPr/>
          <a:lstStyle/>
          <a:p>
            <a:r>
              <a:rPr lang="en-US" dirty="0"/>
              <a:t>Good Will Resource </a:t>
            </a:r>
            <a:endParaRPr lang="en-KE" dirty="0"/>
          </a:p>
        </p:txBody>
      </p:sp>
      <p:sp>
        <p:nvSpPr>
          <p:cNvPr id="3" name="Content Placeholder 2">
            <a:extLst>
              <a:ext uri="{FF2B5EF4-FFF2-40B4-BE49-F238E27FC236}">
                <a16:creationId xmlns:a16="http://schemas.microsoft.com/office/drawing/2014/main" id="{D5EBEB0F-4D6E-48A7-B5A1-C04B223E72CC}"/>
              </a:ext>
            </a:extLst>
          </p:cNvPr>
          <p:cNvSpPr>
            <a:spLocks noGrp="1"/>
          </p:cNvSpPr>
          <p:nvPr>
            <p:ph idx="1"/>
          </p:nvPr>
        </p:nvSpPr>
        <p:spPr/>
        <p:txBody>
          <a:bodyPr>
            <a:normAutofit/>
          </a:bodyPr>
          <a:lstStyle/>
          <a:p>
            <a:pPr lvl="4">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 Government willingness</a:t>
            </a:r>
          </a:p>
          <a:p>
            <a:pPr lvl="4">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 Media coverage</a:t>
            </a:r>
          </a:p>
          <a:p>
            <a:pPr lvl="4">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 Having volunteers</a:t>
            </a:r>
          </a:p>
          <a:p>
            <a:pPr lvl="4">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  Trustees</a:t>
            </a:r>
            <a:endParaRPr lang="en-KE" sz="60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FC308E-BB59-44A8-A149-040EF4B19342}"/>
              </a:ext>
            </a:extLst>
          </p:cNvPr>
          <p:cNvSpPr>
            <a:spLocks noGrp="1"/>
          </p:cNvSpPr>
          <p:nvPr>
            <p:ph type="sldNum" sz="quarter" idx="12"/>
          </p:nvPr>
        </p:nvSpPr>
        <p:spPr/>
        <p:txBody>
          <a:bodyPr/>
          <a:lstStyle/>
          <a:p>
            <a:fld id="{82EE24B5-652C-4DB5-B7C3-B5BBEC1280B1}" type="slidenum">
              <a:rPr lang="en-US" noProof="0" smtClean="0"/>
              <a:t>6</a:t>
            </a:fld>
            <a:endParaRPr lang="en-US" noProof="0" dirty="0"/>
          </a:p>
        </p:txBody>
      </p:sp>
    </p:spTree>
    <p:extLst>
      <p:ext uri="{BB962C8B-B14F-4D97-AF65-F5344CB8AC3E}">
        <p14:creationId xmlns:p14="http://schemas.microsoft.com/office/powerpoint/2010/main" val="8780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0CDABD5-B541-4B94-9EF5-076E9EA3D1FF}"/>
              </a:ext>
            </a:extLst>
          </p:cNvPr>
          <p:cNvSpPr>
            <a:spLocks noGrp="1"/>
          </p:cNvSpPr>
          <p:nvPr>
            <p:ph idx="1"/>
          </p:nvPr>
        </p:nvSpPr>
        <p:spPr>
          <a:xfrm>
            <a:off x="838200" y="1825625"/>
            <a:ext cx="10515600" cy="4351338"/>
          </a:xfrm>
          <a:solidFill>
            <a:schemeClr val="tx2">
              <a:lumMod val="25000"/>
              <a:lumOff val="75000"/>
            </a:schemeClr>
          </a:solidFill>
        </p:spPr>
        <p:txBody>
          <a:bodyPr/>
          <a:lstStyle/>
          <a:p>
            <a:pPr algn="ct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Infrastructure include;</a:t>
            </a:r>
          </a:p>
          <a:p>
            <a:pPr algn="ct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Transport </a:t>
            </a:r>
          </a:p>
          <a:p>
            <a:pPr algn="ctr">
              <a:buFont typeface="Courier New" panose="02070309020205020404" pitchFamily="49" charset="0"/>
              <a:buChar char="o"/>
            </a:pPr>
            <a:r>
              <a:rPr lang="en-US" sz="6000" b="1" dirty="0">
                <a:latin typeface="Times New Roman" panose="02020603050405020304" pitchFamily="18" charset="0"/>
                <a:cs typeface="Times New Roman" panose="02020603050405020304" pitchFamily="18" charset="0"/>
              </a:rPr>
              <a:t>Communication network</a:t>
            </a:r>
          </a:p>
          <a:p>
            <a:endParaRPr lang="en-KE" dirty="0"/>
          </a:p>
        </p:txBody>
      </p:sp>
      <p:pic>
        <p:nvPicPr>
          <p:cNvPr id="6" name="Picture 5">
            <a:extLst>
              <a:ext uri="{FF2B5EF4-FFF2-40B4-BE49-F238E27FC236}">
                <a16:creationId xmlns:a16="http://schemas.microsoft.com/office/drawing/2014/main" id="{1757BE99-F4F1-4226-8E18-DCC261E3E8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61061" y="1837910"/>
            <a:ext cx="8689574" cy="4336992"/>
          </a:xfrm>
          <a:prstGeom prst="rect">
            <a:avLst/>
          </a:prstGeom>
        </p:spPr>
      </p:pic>
      <p:sp>
        <p:nvSpPr>
          <p:cNvPr id="7" name="TextBox 6">
            <a:extLst>
              <a:ext uri="{FF2B5EF4-FFF2-40B4-BE49-F238E27FC236}">
                <a16:creationId xmlns:a16="http://schemas.microsoft.com/office/drawing/2014/main" id="{BB1422B2-EA1C-4505-91F5-9F318A1B1D1C}"/>
              </a:ext>
            </a:extLst>
          </p:cNvPr>
          <p:cNvSpPr txBox="1"/>
          <p:nvPr/>
        </p:nvSpPr>
        <p:spPr>
          <a:xfrm>
            <a:off x="3221115" y="4232152"/>
            <a:ext cx="4956969" cy="230832"/>
          </a:xfrm>
          <a:prstGeom prst="rect">
            <a:avLst/>
          </a:prstGeom>
          <a:noFill/>
        </p:spPr>
        <p:txBody>
          <a:bodyPr wrap="square" rtlCol="0">
            <a:spAutoFit/>
          </a:bodyPr>
          <a:lstStyle/>
          <a:p>
            <a:r>
              <a:rPr lang="en-KE" sz="900" dirty="0"/>
              <a:t>D</a:t>
            </a:r>
          </a:p>
        </p:txBody>
      </p:sp>
      <p:sp>
        <p:nvSpPr>
          <p:cNvPr id="2" name="Title 1">
            <a:extLst>
              <a:ext uri="{FF2B5EF4-FFF2-40B4-BE49-F238E27FC236}">
                <a16:creationId xmlns:a16="http://schemas.microsoft.com/office/drawing/2014/main" id="{505946B8-00F6-40EA-866F-572D5AACAD4A}"/>
              </a:ext>
            </a:extLst>
          </p:cNvPr>
          <p:cNvSpPr>
            <a:spLocks noGrp="1"/>
          </p:cNvSpPr>
          <p:nvPr>
            <p:ph type="title"/>
          </p:nvPr>
        </p:nvSpPr>
        <p:spPr>
          <a:solidFill>
            <a:schemeClr val="accent1"/>
          </a:solidFill>
        </p:spPr>
        <p:txBody>
          <a:bodyPr/>
          <a:lstStyle/>
          <a:p>
            <a:r>
              <a:rPr lang="en-US" dirty="0"/>
              <a:t>Infrastructure Resource </a:t>
            </a:r>
            <a:endParaRPr lang="en-KE" dirty="0"/>
          </a:p>
        </p:txBody>
      </p:sp>
      <p:sp>
        <p:nvSpPr>
          <p:cNvPr id="4" name="Slide Number Placeholder 3">
            <a:extLst>
              <a:ext uri="{FF2B5EF4-FFF2-40B4-BE49-F238E27FC236}">
                <a16:creationId xmlns:a16="http://schemas.microsoft.com/office/drawing/2014/main" id="{BA16AD8C-0CE0-4CF9-8F54-7DB2B49E00F2}"/>
              </a:ext>
            </a:extLst>
          </p:cNvPr>
          <p:cNvSpPr>
            <a:spLocks noGrp="1"/>
          </p:cNvSpPr>
          <p:nvPr>
            <p:ph type="sldNum" sz="quarter" idx="12"/>
          </p:nvPr>
        </p:nvSpPr>
        <p:spPr/>
        <p:txBody>
          <a:bodyPr/>
          <a:lstStyle/>
          <a:p>
            <a:fld id="{82EE24B5-652C-4DB5-B7C3-B5BBEC1280B1}" type="slidenum">
              <a:rPr lang="en-US" noProof="0" smtClean="0"/>
              <a:t>7</a:t>
            </a:fld>
            <a:endParaRPr lang="en-US" noProof="0" dirty="0"/>
          </a:p>
        </p:txBody>
      </p:sp>
      <p:sp>
        <p:nvSpPr>
          <p:cNvPr id="9" name="Rectangle 8">
            <a:extLst>
              <a:ext uri="{FF2B5EF4-FFF2-40B4-BE49-F238E27FC236}">
                <a16:creationId xmlns:a16="http://schemas.microsoft.com/office/drawing/2014/main" id="{49503A77-7EF7-400A-AA62-9BC80AC963F7}"/>
              </a:ext>
            </a:extLst>
          </p:cNvPr>
          <p:cNvSpPr/>
          <p:nvPr/>
        </p:nvSpPr>
        <p:spPr>
          <a:xfrm>
            <a:off x="2301025" y="2154660"/>
            <a:ext cx="7074795" cy="2308324"/>
          </a:xfrm>
          <a:prstGeom prst="rect">
            <a:avLst/>
          </a:prstGeom>
        </p:spPr>
        <p:txBody>
          <a:bodyPr wrap="square">
            <a:spAutoFit/>
          </a:bodyPr>
          <a:lstStyle/>
          <a:p>
            <a:pPr algn="ctr">
              <a:buFont typeface="Courier New" panose="02070309020205020404" pitchFamily="49" charset="0"/>
              <a:buChar char="o"/>
            </a:pPr>
            <a:r>
              <a:rPr lang="en-US" sz="4800" b="1" dirty="0">
                <a:latin typeface="Times New Roman" panose="02020603050405020304" pitchFamily="18" charset="0"/>
                <a:cs typeface="Times New Roman" panose="02020603050405020304" pitchFamily="18" charset="0"/>
              </a:rPr>
              <a:t>Infrastructure include;</a:t>
            </a:r>
          </a:p>
          <a:p>
            <a:pPr lvl="4" algn="ctr">
              <a:buFont typeface="Courier New" panose="02070309020205020404" pitchFamily="49" charset="0"/>
              <a:buChar char="o"/>
            </a:pPr>
            <a:r>
              <a:rPr lang="en-US" sz="4800" b="1" dirty="0">
                <a:latin typeface="Times New Roman" panose="02020603050405020304" pitchFamily="18" charset="0"/>
                <a:cs typeface="Times New Roman" panose="02020603050405020304" pitchFamily="18" charset="0"/>
              </a:rPr>
              <a:t>Transport </a:t>
            </a:r>
          </a:p>
          <a:p>
            <a:pPr algn="ctr">
              <a:buFont typeface="Courier New" panose="02070309020205020404" pitchFamily="49" charset="0"/>
              <a:buChar char="o"/>
            </a:pPr>
            <a:r>
              <a:rPr lang="en-US" sz="4800" b="1" dirty="0">
                <a:latin typeface="Times New Roman" panose="02020603050405020304" pitchFamily="18" charset="0"/>
                <a:cs typeface="Times New Roman" panose="02020603050405020304" pitchFamily="18" charset="0"/>
              </a:rPr>
              <a:t>Communication network</a:t>
            </a:r>
          </a:p>
        </p:txBody>
      </p:sp>
    </p:spTree>
    <p:extLst>
      <p:ext uri="{BB962C8B-B14F-4D97-AF65-F5344CB8AC3E}">
        <p14:creationId xmlns:p14="http://schemas.microsoft.com/office/powerpoint/2010/main" val="2038675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F85EF-E4A8-4332-832E-48A18F3971DE}"/>
              </a:ext>
            </a:extLst>
          </p:cNvPr>
          <p:cNvSpPr>
            <a:spLocks noGrp="1"/>
          </p:cNvSpPr>
          <p:nvPr>
            <p:ph idx="1"/>
          </p:nvPr>
        </p:nvSpPr>
        <p:spPr>
          <a:solidFill>
            <a:schemeClr val="tx2">
              <a:lumMod val="50000"/>
              <a:lumOff val="50000"/>
            </a:schemeClr>
          </a:solidFill>
        </p:spPr>
        <p:txBody>
          <a:bodyPr/>
          <a:lstStyle/>
          <a:p>
            <a:pPr>
              <a:buFont typeface="Courier New" panose="02070309020205020404" pitchFamily="49" charset="0"/>
              <a:buChar char="o"/>
            </a:pPr>
            <a:endParaRPr lang="en-KE" dirty="0"/>
          </a:p>
        </p:txBody>
      </p:sp>
      <p:pic>
        <p:nvPicPr>
          <p:cNvPr id="6" name="Picture 5">
            <a:extLst>
              <a:ext uri="{FF2B5EF4-FFF2-40B4-BE49-F238E27FC236}">
                <a16:creationId xmlns:a16="http://schemas.microsoft.com/office/drawing/2014/main" id="{85C6969F-F889-4C4F-9DA7-26ED0FCD6E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6750" y="1825624"/>
            <a:ext cx="10687050" cy="4349277"/>
          </a:xfrm>
          <a:prstGeom prst="rect">
            <a:avLst/>
          </a:prstGeom>
        </p:spPr>
      </p:pic>
      <p:sp>
        <p:nvSpPr>
          <p:cNvPr id="2" name="Title 1">
            <a:extLst>
              <a:ext uri="{FF2B5EF4-FFF2-40B4-BE49-F238E27FC236}">
                <a16:creationId xmlns:a16="http://schemas.microsoft.com/office/drawing/2014/main" id="{4632DF69-9798-4113-826B-739D5CEEB67E}"/>
              </a:ext>
            </a:extLst>
          </p:cNvPr>
          <p:cNvSpPr>
            <a:spLocks noGrp="1"/>
          </p:cNvSpPr>
          <p:nvPr>
            <p:ph type="title"/>
          </p:nvPr>
        </p:nvSpPr>
        <p:spPr>
          <a:solidFill>
            <a:schemeClr val="accent1"/>
          </a:solidFill>
        </p:spPr>
        <p:txBody>
          <a:bodyPr/>
          <a:lstStyle/>
          <a:p>
            <a:r>
              <a:rPr lang="en-US" dirty="0"/>
              <a:t>Economical Empowerment Resource </a:t>
            </a:r>
            <a:endParaRPr lang="en-KE" dirty="0"/>
          </a:p>
        </p:txBody>
      </p:sp>
      <p:sp>
        <p:nvSpPr>
          <p:cNvPr id="4" name="Slide Number Placeholder 3">
            <a:extLst>
              <a:ext uri="{FF2B5EF4-FFF2-40B4-BE49-F238E27FC236}">
                <a16:creationId xmlns:a16="http://schemas.microsoft.com/office/drawing/2014/main" id="{42347289-E751-4936-8600-2BE016007048}"/>
              </a:ext>
            </a:extLst>
          </p:cNvPr>
          <p:cNvSpPr>
            <a:spLocks noGrp="1"/>
          </p:cNvSpPr>
          <p:nvPr>
            <p:ph type="sldNum" sz="quarter" idx="12"/>
          </p:nvPr>
        </p:nvSpPr>
        <p:spPr/>
        <p:txBody>
          <a:bodyPr/>
          <a:lstStyle/>
          <a:p>
            <a:fld id="{82EE24B5-652C-4DB5-B7C3-B5BBEC1280B1}" type="slidenum">
              <a:rPr lang="en-US" noProof="0" smtClean="0"/>
              <a:t>8</a:t>
            </a:fld>
            <a:endParaRPr lang="en-US" noProof="0" dirty="0"/>
          </a:p>
        </p:txBody>
      </p:sp>
      <p:pic>
        <p:nvPicPr>
          <p:cNvPr id="9" name="Picture 8">
            <a:extLst>
              <a:ext uri="{FF2B5EF4-FFF2-40B4-BE49-F238E27FC236}">
                <a16:creationId xmlns:a16="http://schemas.microsoft.com/office/drawing/2014/main" id="{0F14D610-2417-4668-B554-D1ADB0C9C36D}"/>
              </a:ext>
            </a:extLst>
          </p:cNvPr>
          <p:cNvPicPr>
            <a:picLocks noChangeAspect="1"/>
          </p:cNvPicPr>
          <p:nvPr/>
        </p:nvPicPr>
        <p:blipFill>
          <a:blip r:embed="rId5"/>
          <a:stretch>
            <a:fillRect/>
          </a:stretch>
        </p:blipFill>
        <p:spPr>
          <a:xfrm>
            <a:off x="1602858" y="2008509"/>
            <a:ext cx="8986283" cy="2988494"/>
          </a:xfrm>
          <a:prstGeom prst="rect">
            <a:avLst/>
          </a:prstGeom>
        </p:spPr>
      </p:pic>
    </p:spTree>
    <p:extLst>
      <p:ext uri="{BB962C8B-B14F-4D97-AF65-F5344CB8AC3E}">
        <p14:creationId xmlns:p14="http://schemas.microsoft.com/office/powerpoint/2010/main" val="159496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87875E-A483-4E6D-9FF0-1C158924D99B}"/>
              </a:ext>
            </a:extLst>
          </p:cNvPr>
          <p:cNvSpPr>
            <a:spLocks noGrp="1"/>
          </p:cNvSpPr>
          <p:nvPr>
            <p:ph idx="1"/>
          </p:nvPr>
        </p:nvSpPr>
        <p:spPr>
          <a:xfrm>
            <a:off x="1210614" y="1825625"/>
            <a:ext cx="10143186" cy="4351338"/>
          </a:xfrm>
          <a:solidFill>
            <a:schemeClr val="tx2">
              <a:lumMod val="50000"/>
              <a:lumOff val="50000"/>
            </a:schemeClr>
          </a:solidFill>
        </p:spPr>
        <p:txBody>
          <a:bodyPr>
            <a:normAutofit/>
          </a:bodyPr>
          <a:lstStyle/>
          <a:p>
            <a:pPr algn="ctr">
              <a:buFont typeface="Courier New" panose="02070309020205020404" pitchFamily="49" charset="0"/>
              <a:buChar char="o"/>
            </a:pPr>
            <a:endParaRPr lang="en-KE" sz="6000" dirty="0"/>
          </a:p>
        </p:txBody>
      </p:sp>
      <p:pic>
        <p:nvPicPr>
          <p:cNvPr id="6" name="Picture 5">
            <a:extLst>
              <a:ext uri="{FF2B5EF4-FFF2-40B4-BE49-F238E27FC236}">
                <a16:creationId xmlns:a16="http://schemas.microsoft.com/office/drawing/2014/main" id="{B7011806-180A-426C-9373-C60FAF981A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0614" y="1820862"/>
            <a:ext cx="10143186" cy="4351338"/>
          </a:xfrm>
          <a:prstGeom prst="rect">
            <a:avLst/>
          </a:prstGeom>
        </p:spPr>
      </p:pic>
      <p:sp>
        <p:nvSpPr>
          <p:cNvPr id="2" name="Title 1">
            <a:extLst>
              <a:ext uri="{FF2B5EF4-FFF2-40B4-BE49-F238E27FC236}">
                <a16:creationId xmlns:a16="http://schemas.microsoft.com/office/drawing/2014/main" id="{F3EB88EA-95E5-4AD9-AB04-B276A27E14A0}"/>
              </a:ext>
            </a:extLst>
          </p:cNvPr>
          <p:cNvSpPr>
            <a:spLocks noGrp="1"/>
          </p:cNvSpPr>
          <p:nvPr>
            <p:ph type="title"/>
          </p:nvPr>
        </p:nvSpPr>
        <p:spPr>
          <a:solidFill>
            <a:schemeClr val="accent1"/>
          </a:solidFill>
        </p:spPr>
        <p:txBody>
          <a:bodyPr/>
          <a:lstStyle/>
          <a:p>
            <a:r>
              <a:rPr lang="en-US" dirty="0"/>
              <a:t>Financial Resource </a:t>
            </a:r>
            <a:endParaRPr lang="en-KE" dirty="0"/>
          </a:p>
        </p:txBody>
      </p:sp>
      <p:sp>
        <p:nvSpPr>
          <p:cNvPr id="4" name="Slide Number Placeholder 3">
            <a:extLst>
              <a:ext uri="{FF2B5EF4-FFF2-40B4-BE49-F238E27FC236}">
                <a16:creationId xmlns:a16="http://schemas.microsoft.com/office/drawing/2014/main" id="{E756B9BE-6F07-48B7-8EDF-5B8CD696F6A3}"/>
              </a:ext>
            </a:extLst>
          </p:cNvPr>
          <p:cNvSpPr>
            <a:spLocks noGrp="1"/>
          </p:cNvSpPr>
          <p:nvPr>
            <p:ph type="sldNum" sz="quarter" idx="12"/>
          </p:nvPr>
        </p:nvSpPr>
        <p:spPr/>
        <p:txBody>
          <a:bodyPr/>
          <a:lstStyle/>
          <a:p>
            <a:fld id="{82EE24B5-652C-4DB5-B7C3-B5BBEC1280B1}" type="slidenum">
              <a:rPr lang="en-US" noProof="0" smtClean="0"/>
              <a:t>9</a:t>
            </a:fld>
            <a:endParaRPr lang="en-US" noProof="0" dirty="0"/>
          </a:p>
        </p:txBody>
      </p:sp>
      <p:pic>
        <p:nvPicPr>
          <p:cNvPr id="9" name="Picture 8">
            <a:extLst>
              <a:ext uri="{FF2B5EF4-FFF2-40B4-BE49-F238E27FC236}">
                <a16:creationId xmlns:a16="http://schemas.microsoft.com/office/drawing/2014/main" id="{9EBB4D87-8882-4006-91A0-3B0F8997D30E}"/>
              </a:ext>
            </a:extLst>
          </p:cNvPr>
          <p:cNvPicPr>
            <a:picLocks noChangeAspect="1"/>
          </p:cNvPicPr>
          <p:nvPr/>
        </p:nvPicPr>
        <p:blipFill>
          <a:blip r:embed="rId5"/>
          <a:stretch>
            <a:fillRect/>
          </a:stretch>
        </p:blipFill>
        <p:spPr>
          <a:xfrm>
            <a:off x="1885366" y="2052982"/>
            <a:ext cx="9096020" cy="4487045"/>
          </a:xfrm>
          <a:prstGeom prst="rect">
            <a:avLst/>
          </a:prstGeom>
        </p:spPr>
      </p:pic>
    </p:spTree>
    <p:extLst>
      <p:ext uri="{BB962C8B-B14F-4D97-AF65-F5344CB8AC3E}">
        <p14:creationId xmlns:p14="http://schemas.microsoft.com/office/powerpoint/2010/main" val="3023017763"/>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946EF-A3EA-4ECB-8D9A-56C36FFF4075}">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0</TotalTime>
  <Words>1856</Words>
  <Application>Microsoft Office PowerPoint</Application>
  <PresentationFormat>Widescreen</PresentationFormat>
  <Paragraphs>206</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vt:lpstr>
      <vt:lpstr>Calibri</vt:lpstr>
      <vt:lpstr>Courier New</vt:lpstr>
      <vt:lpstr>Gill Sans MT</vt:lpstr>
      <vt:lpstr>Times New Roman</vt:lpstr>
      <vt:lpstr>Office Theme</vt:lpstr>
      <vt:lpstr>TASK TWO THIRSTAID</vt:lpstr>
      <vt:lpstr>CURRENT RESOURCES EVALUATION AND COMPETENCE</vt:lpstr>
      <vt:lpstr>RESOURCES </vt:lpstr>
      <vt:lpstr>HUMAN RESOURCE </vt:lpstr>
      <vt:lpstr>Technological Resources</vt:lpstr>
      <vt:lpstr>Good Will Resource </vt:lpstr>
      <vt:lpstr>Infrastructure Resource </vt:lpstr>
      <vt:lpstr>Economical Empowerment Resource </vt:lpstr>
      <vt:lpstr>Financial Resource </vt:lpstr>
      <vt:lpstr>Planning and logistics Resources</vt:lpstr>
      <vt:lpstr>New Resources </vt:lpstr>
      <vt:lpstr>The volunteers </vt:lpstr>
      <vt:lpstr>Training Professionals</vt:lpstr>
      <vt:lpstr>Political Good will</vt:lpstr>
      <vt:lpstr>Database Management</vt:lpstr>
      <vt:lpstr>Creating awareness</vt:lpstr>
      <vt:lpstr>Technological Advancement</vt:lpstr>
      <vt:lpstr>Develop new procedures to cover medium term and long-term projects</vt:lpstr>
      <vt:lpstr>Legal and Insurance Implications</vt:lpstr>
      <vt:lpstr>Access money for infrastructure project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2021-10-19T09:26:15Z</dcterms:created>
  <dcterms:modified xsi:type="dcterms:W3CDTF">2021-10-28T07:39:22Z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